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318" r:id="rId4"/>
    <p:sldId id="264" r:id="rId5"/>
    <p:sldId id="277" r:id="rId6"/>
    <p:sldId id="280" r:id="rId7"/>
    <p:sldId id="281" r:id="rId8"/>
    <p:sldId id="282" r:id="rId9"/>
    <p:sldId id="266" r:id="rId10"/>
    <p:sldId id="272" r:id="rId11"/>
    <p:sldId id="267" r:id="rId12"/>
    <p:sldId id="268" r:id="rId13"/>
    <p:sldId id="269" r:id="rId14"/>
    <p:sldId id="270" r:id="rId15"/>
    <p:sldId id="274" r:id="rId16"/>
    <p:sldId id="271" r:id="rId17"/>
    <p:sldId id="275" r:id="rId18"/>
    <p:sldId id="319" r:id="rId19"/>
    <p:sldId id="317" r:id="rId20"/>
    <p:sldId id="320" r:id="rId21"/>
    <p:sldId id="321" r:id="rId22"/>
    <p:sldId id="26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B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63108" autoAdjust="0"/>
  </p:normalViewPr>
  <p:slideViewPr>
    <p:cSldViewPr snapToGrid="0" showGuides="1">
      <p:cViewPr varScale="1">
        <p:scale>
          <a:sx n="42" d="100"/>
          <a:sy n="42" d="100"/>
        </p:scale>
        <p:origin x="176" y="3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B3EA6-01E0-46F8-A35D-C1AD80B3D89D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B8A62-12BA-49A6-9D23-EE21BDE40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664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B8A62-12BA-49A6-9D23-EE21BDE40A1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851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개발 방법입니다</a:t>
            </a:r>
            <a:r>
              <a:rPr lang="en-US" altLang="ko-KR" dirty="0"/>
              <a:t>. </a:t>
            </a:r>
            <a:r>
              <a:rPr lang="ko-KR" altLang="en-US" dirty="0"/>
              <a:t>개발방법을 크게 세가지 단계로 나누어 정리했습니다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번재로는 학습으로</a:t>
            </a:r>
            <a:r>
              <a:rPr lang="en-US" altLang="ko-KR" dirty="0"/>
              <a:t>, </a:t>
            </a:r>
            <a:r>
              <a:rPr lang="ko-KR" altLang="en-US" dirty="0"/>
              <a:t>경로탐색 알고리즘인 </a:t>
            </a:r>
            <a:r>
              <a:rPr lang="en-US" altLang="ko-KR" dirty="0"/>
              <a:t>RRT</a:t>
            </a:r>
            <a:r>
              <a:rPr lang="ko-KR" altLang="en-US" dirty="0"/>
              <a:t>알고리즘과 </a:t>
            </a:r>
            <a:r>
              <a:rPr lang="en-US" altLang="ko-KR" dirty="0"/>
              <a:t>SLAM </a:t>
            </a:r>
            <a:r>
              <a:rPr lang="ko-KR" altLang="en-US" dirty="0"/>
              <a:t>알고리즘을 학습하고 </a:t>
            </a:r>
            <a:r>
              <a:rPr lang="ko-KR" altLang="en-US" dirty="0" err="1"/>
              <a:t>머신러닝</a:t>
            </a:r>
            <a:r>
              <a:rPr lang="ko-KR" altLang="en-US" dirty="0"/>
              <a:t> 오픈소스인 </a:t>
            </a:r>
            <a:r>
              <a:rPr lang="en-US" altLang="ko-KR" dirty="0"/>
              <a:t>TENSORFLOW</a:t>
            </a:r>
            <a:r>
              <a:rPr lang="ko-KR" altLang="en-US" dirty="0"/>
              <a:t>를 학습했습니다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번째로 로봇 조립 및 코딩 작업입니다</a:t>
            </a:r>
            <a:r>
              <a:rPr lang="en-US" altLang="ko-KR" dirty="0"/>
              <a:t>. </a:t>
            </a:r>
            <a:r>
              <a:rPr lang="ko-KR" altLang="en-US" dirty="0" err="1"/>
              <a:t>아두이노</a:t>
            </a:r>
            <a:r>
              <a:rPr lang="ko-KR" altLang="en-US" dirty="0"/>
              <a:t> 및 로봇 본체를 조립하여 </a:t>
            </a:r>
            <a:r>
              <a:rPr lang="ko-KR" altLang="en-US" dirty="0" err="1"/>
              <a:t>하드웨어적인</a:t>
            </a:r>
            <a:r>
              <a:rPr lang="ko-KR" altLang="en-US" dirty="0"/>
              <a:t> 구성을 마친 뒤 오픈소스를 활용해서 저희의 프로젝트의 목적에 맞게끔 수정했습니다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세번째로 마무리 및 테스트 입니다</a:t>
            </a:r>
            <a:r>
              <a:rPr lang="en-US" altLang="ko-KR" dirty="0"/>
              <a:t>. </a:t>
            </a:r>
            <a:r>
              <a:rPr lang="ko-KR" altLang="en-US" dirty="0"/>
              <a:t>프로젝트 제작 완성 후 계속 테스트를 하며 디버깅을 했고 저희의 프로젝트에 걸맞는 </a:t>
            </a:r>
            <a:r>
              <a:rPr lang="ko-KR" altLang="en-US" dirty="0" err="1"/>
              <a:t>챌린지</a:t>
            </a:r>
            <a:r>
              <a:rPr lang="ko-KR" altLang="en-US" dirty="0"/>
              <a:t> 기능들을 추가해가며 완성했습니다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B8A62-12BA-49A6-9D23-EE21BDE40A1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76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인 가구의 급증과 코로나로 인한 재택근무로 인한 집에 있는 시간이 증가하여 외로움과 불안함이 발생하는데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스마또봇이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반려동물로의 역할을 하여 이러한 문제 해결할 수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환경적 요인과 책임감을 고려하지 않은 무분별한 반려동물 입양으로 고통받고 있는 반려동물과 반려동물 유기 문제가 심각한데 반려동물의 역할을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스마또봇이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하면서 이러한 사회적 문제를 해결할 수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로봇은 쉽게 구매하기는 부담스럽다고 생각할 수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하지만 자신의 스마트폰을 로봇의 일부분으로 사용하면서 로봇의 가격을 획기적으로 낮출 수 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B8A62-12BA-49A6-9D23-EE21BDE40A1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360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B8A62-12BA-49A6-9D23-EE21BDE40A1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087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다음은</a:t>
            </a:r>
            <a:r>
              <a:rPr kumimoji="1" lang="ko-KR" altLang="en-US" dirty="0"/>
              <a:t> 저희가 제안했던 평가방법에 따른 결과입니다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멈춰있는 장애물의 경우 </a:t>
            </a:r>
            <a:r>
              <a:rPr kumimoji="1" lang="en-US" altLang="ko-KR" dirty="0"/>
              <a:t>RRT</a:t>
            </a:r>
            <a:r>
              <a:rPr kumimoji="1" lang="ko-KR" altLang="en-US" dirty="0"/>
              <a:t>알고리즘을 통한 경로 탐색으로 장애물을 인식하고 피하게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움직이는 장애물의 경우는 저희가 특정 지도를 </a:t>
            </a:r>
            <a:r>
              <a:rPr kumimoji="1" lang="ko-KR" altLang="en-US" dirty="0" err="1"/>
              <a:t>스마또봇에</a:t>
            </a:r>
            <a:r>
              <a:rPr kumimoji="1" lang="ko-KR" altLang="en-US" dirty="0"/>
              <a:t> 제공하고 경로를 탐색하는 원리이기 때문에 움직이는 장애물을 피하기 힘듭니다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로봇 앞에 장애물이 갑자기 나타나면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스마또봇은</a:t>
            </a:r>
            <a:r>
              <a:rPr kumimoji="1" lang="ko-KR" altLang="en-US" dirty="0"/>
              <a:t> 살짝 후진을 하여 장애물을 피해간다고 볼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음성 인식의 경우 모든 사람들의 음성을 잘 인식하여 사용자가 원하는 요구조건을 만족합니다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B8A62-12BA-49A6-9D23-EE21BDE40A1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639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저희는</a:t>
            </a:r>
            <a:r>
              <a:rPr kumimoji="1" lang="ko-KR" altLang="en-US" dirty="0"/>
              <a:t> 로봇의 이름을 </a:t>
            </a:r>
            <a:r>
              <a:rPr kumimoji="1" lang="en-US" altLang="ko-KR" dirty="0"/>
              <a:t>＂</a:t>
            </a:r>
            <a:r>
              <a:rPr kumimoji="1" lang="ko-KR" altLang="en-US" dirty="0"/>
              <a:t>맥스</a:t>
            </a:r>
            <a:r>
              <a:rPr kumimoji="1" lang="en-US" altLang="ko-KR" dirty="0"/>
              <a:t>”</a:t>
            </a:r>
            <a:r>
              <a:rPr kumimoji="1" lang="ko-KR" altLang="en-US" dirty="0"/>
              <a:t>로 지정하여 </a:t>
            </a:r>
            <a:r>
              <a:rPr kumimoji="1" lang="ko-KR" altLang="en-US" dirty="0" err="1"/>
              <a:t>맥스라고</a:t>
            </a:r>
            <a:r>
              <a:rPr kumimoji="1" lang="ko-KR" altLang="en-US" dirty="0"/>
              <a:t> 호출하면 다음 질문을 사용자에게 기다립니다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현재 날씨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몇 분이나 몇 시간 뒤 </a:t>
            </a:r>
            <a:r>
              <a:rPr kumimoji="1" lang="ko-KR" altLang="en-US" dirty="0" err="1"/>
              <a:t>알람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맞춰줘라는</a:t>
            </a:r>
            <a:r>
              <a:rPr kumimoji="1" lang="ko-KR" altLang="en-US" dirty="0"/>
              <a:t> 음성을 인식 받아 사용자가 원하는 대답을 반환합니다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저희가 다른 </a:t>
            </a:r>
            <a:r>
              <a:rPr kumimoji="1" lang="ko-KR" altLang="en-US" dirty="0" err="1"/>
              <a:t>챌린지</a:t>
            </a:r>
            <a:r>
              <a:rPr kumimoji="1" lang="ko-KR" altLang="en-US" dirty="0"/>
              <a:t> 과제를 설정해서 측정한 평가가 없기 때문에 정확히 특정 </a:t>
            </a:r>
            <a:r>
              <a:rPr kumimoji="1" lang="ko-KR" altLang="en-US" dirty="0" err="1"/>
              <a:t>챌린지</a:t>
            </a:r>
            <a:r>
              <a:rPr kumimoji="1" lang="ko-KR" altLang="en-US" dirty="0"/>
              <a:t> 과제를 진행하지는 않았고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기존의 요구조건을 더 확실하게 테스트를 진행했습니다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Object Detection</a:t>
            </a:r>
            <a:r>
              <a:rPr kumimoji="1" lang="ko-Kore-KR" altLang="en-US" dirty="0"/>
              <a:t>을</a:t>
            </a:r>
            <a:r>
              <a:rPr kumimoji="1" lang="ko-KR" altLang="en-US" dirty="0"/>
              <a:t> 사용하여 사람과 사물을 확실히 구분해 사람을 안정적으로 따라가게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사람을 따라가는 원리가 카메라에 보이는 사람을 기준으로 움직이기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사람이 시야에서 사라지면 주인을 알아서 찾기는 쉽지 않습니다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특정 상황을 </a:t>
            </a:r>
            <a:r>
              <a:rPr kumimoji="1" lang="ko-KR" altLang="en-US" dirty="0" err="1"/>
              <a:t>스마또봇에</a:t>
            </a:r>
            <a:r>
              <a:rPr kumimoji="1" lang="ko-KR" altLang="en-US" dirty="0"/>
              <a:t> 제공하면 그에 맞는 정확한 경로를 </a:t>
            </a:r>
            <a:r>
              <a:rPr kumimoji="1" lang="en-US" altLang="ko-Kore-KR" dirty="0"/>
              <a:t>RRT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계산하여 그에 맞는 경로로 움직이게 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B8A62-12BA-49A6-9D23-EE21BDE40A1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057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과제 분석입니다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사용자모델을 외로운 자취하는 대학생으로 정하였습니다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시나리오는 알레르기로 인하여 강아지를 키우지 못하는 상황입니다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이러한 사정으로 인하여 외로움을 달랠 필요가 있어 보입니다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요구되는 기능으로는 곁에서 소통을 해주며 잘 따르는 기능입니다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B8A62-12BA-49A6-9D23-EE21BDE40A1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071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해당</a:t>
            </a:r>
            <a:r>
              <a:rPr kumimoji="1" lang="ko-KR" altLang="en-US" dirty="0"/>
              <a:t> 로봇을 작동시키는 앱의 디자인은 다음과 같으며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음성 인식을 받을 때와 받지 않을 때 클릭 시 다른 색깔로 변해 음성인식을 받고 있는지에 대해 확실하게 구별이 가능하게 구현을 하였습니다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RRT</a:t>
            </a:r>
            <a:r>
              <a:rPr kumimoji="1" lang="ko-KR" altLang="en-US" dirty="0"/>
              <a:t> 작동 및 </a:t>
            </a:r>
            <a:r>
              <a:rPr kumimoji="1" lang="en-US" altLang="ko-KR" dirty="0"/>
              <a:t>Object Detection</a:t>
            </a:r>
            <a:r>
              <a:rPr kumimoji="1" lang="ko-KR" altLang="en-US" dirty="0"/>
              <a:t>을 하여 </a:t>
            </a:r>
            <a:r>
              <a:rPr kumimoji="1" lang="en-US" altLang="ko-KR" dirty="0"/>
              <a:t>Tracking</a:t>
            </a:r>
            <a:r>
              <a:rPr kumimoji="1" lang="ko-KR" altLang="en-US" dirty="0"/>
              <a:t>을 하는 화면의 디자인은 다음과 같습니다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B8A62-12BA-49A6-9D23-EE21BDE40A1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93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000" dirty="0"/>
              <a:t>다음은 여러 사람들에게 받은 프로토타입 사용성테스트에 관한 리스트입니다</a:t>
            </a:r>
            <a:r>
              <a:rPr kumimoji="1" lang="en-US" altLang="ko-KR" sz="1000" dirty="0"/>
              <a:t>. </a:t>
            </a:r>
            <a:r>
              <a:rPr kumimoji="1" lang="ko-KR" altLang="en-US" sz="1000" dirty="0"/>
              <a:t>여러 사람들에게 받은 의견들로는 핸드폰 후면을 사용해서 직접적 조작이 불편하다는 점</a:t>
            </a:r>
            <a:r>
              <a:rPr kumimoji="1" lang="en-US" altLang="ko-KR" sz="1000" dirty="0"/>
              <a:t>, </a:t>
            </a:r>
            <a:r>
              <a:rPr kumimoji="1" lang="ko-KR" altLang="en-US" sz="1000" dirty="0"/>
              <a:t>음성인식을 통한 감정 표현의 방식이 제한적이라는 점</a:t>
            </a:r>
            <a:r>
              <a:rPr kumimoji="1" lang="en-US" altLang="ko-KR" sz="1000" dirty="0"/>
              <a:t>, </a:t>
            </a:r>
            <a:r>
              <a:rPr kumimoji="1" lang="ko-KR" altLang="en-US" sz="1000" dirty="0"/>
              <a:t>로봇의 건전지가 빨리 닳는다는 점과 마지막으로는 카메라의 범위가 좁아서 </a:t>
            </a:r>
            <a:r>
              <a:rPr kumimoji="1" lang="en-US" altLang="ko-KR" sz="1000" dirty="0"/>
              <a:t>Object detection </a:t>
            </a:r>
            <a:r>
              <a:rPr kumimoji="1" lang="ko-KR" altLang="en-US" sz="1000" dirty="0"/>
              <a:t>으로 동작 중에 사용자가 순간적으로 카메라의 범위에서 벗어나면 다시 카메라 범위 안으로 들어가야 하는 불편함이 있다는 의견을 받았습니다</a:t>
            </a:r>
            <a:r>
              <a:rPr kumimoji="1" lang="en-US" altLang="ko-KR" sz="1000" dirty="0"/>
              <a:t>.</a:t>
            </a:r>
            <a:endParaRPr kumimoji="1" lang="ko-Kore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B8A62-12BA-49A6-9D23-EE21BDE40A1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65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B8A62-12BA-49A6-9D23-EE21BDE40A1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644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요약입니다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RRT </a:t>
            </a:r>
            <a:r>
              <a:rPr lang="ko-KR" altLang="en-US" dirty="0"/>
              <a:t>알고리즘과 음성인식 알고리즘을 통해 자율주행과 음성인식 기능을 추가하여 로봇이 해당기능을 수행 할 수 있도록</a:t>
            </a:r>
            <a:endParaRPr lang="en-US" altLang="ko-KR" dirty="0"/>
          </a:p>
          <a:p>
            <a:r>
              <a:rPr lang="ko-KR" altLang="en-US" dirty="0"/>
              <a:t>제작되었습니다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B8A62-12BA-49A6-9D23-EE21BDE40A1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890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필요성으로는 가정집에서 사용자의 스케줄 정리</a:t>
            </a:r>
            <a:r>
              <a:rPr lang="en-US" altLang="ko-KR" dirty="0"/>
              <a:t>, </a:t>
            </a:r>
            <a:r>
              <a:rPr lang="ko-KR" altLang="en-US" dirty="0"/>
              <a:t>알람 등 다양한 기능을 이용할 수 있고</a:t>
            </a:r>
            <a:r>
              <a:rPr lang="en-US" altLang="ko-KR" dirty="0"/>
              <a:t>, AI </a:t>
            </a:r>
            <a:r>
              <a:rPr lang="ko-KR" altLang="en-US" dirty="0"/>
              <a:t>대화를 통해 거동이 불편한 사용자를 대신해 이 로봇이 할 일을 대신 해줄 수 있으며</a:t>
            </a:r>
            <a:r>
              <a:rPr lang="en-US" altLang="ko-KR" dirty="0"/>
              <a:t>, </a:t>
            </a:r>
            <a:r>
              <a:rPr lang="ko-KR" altLang="en-US" dirty="0"/>
              <a:t>반려로봇으로서 외로움을 느끼는 사람들에게는 대화 벗이 되어주거나 외로움을 </a:t>
            </a:r>
            <a:r>
              <a:rPr lang="ko-KR" altLang="en-US" dirty="0" err="1"/>
              <a:t>달래줄</a:t>
            </a:r>
            <a:r>
              <a:rPr lang="ko-KR" altLang="en-US" dirty="0"/>
              <a:t> 수 있다</a:t>
            </a:r>
            <a:r>
              <a:rPr lang="en-US" altLang="ko-KR" dirty="0"/>
              <a:t>. </a:t>
            </a:r>
            <a:r>
              <a:rPr lang="ko-KR" altLang="en-US" dirty="0"/>
              <a:t>또한 음식점에서 </a:t>
            </a:r>
            <a:r>
              <a:rPr lang="ko-KR" altLang="en-US" dirty="0" err="1"/>
              <a:t>서빙로봇이나</a:t>
            </a:r>
            <a:r>
              <a:rPr lang="ko-KR" altLang="en-US" dirty="0"/>
              <a:t> 강아지 로봇 등으로 다양한 분야에서 </a:t>
            </a:r>
            <a:r>
              <a:rPr lang="ko-KR" altLang="en-US" dirty="0" err="1"/>
              <a:t>활용가능하다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B8A62-12BA-49A6-9D23-EE21BDE40A1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227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전세계 가전 로봇 시장은 현재 </a:t>
            </a:r>
            <a:r>
              <a:rPr kumimoji="1" lang="en-US" altLang="ko-KR" dirty="0"/>
              <a:t>20</a:t>
            </a:r>
            <a:r>
              <a:rPr kumimoji="1" lang="ko-KR" altLang="en-US" dirty="0"/>
              <a:t>조 규모의 시장을 구축하고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매년 성장세가 반도체보다도 더 빠르다는 긍정적인 평가를 받고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B8A62-12BA-49A6-9D23-EE21BDE40A1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776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저의 조의 목표는 사용자를 따라다니며 대화가 가능한 </a:t>
            </a:r>
            <a:r>
              <a:rPr kumimoji="1" lang="ko-KR" altLang="en-US" dirty="0" err="1"/>
              <a:t>가전로봇을</a:t>
            </a:r>
            <a:r>
              <a:rPr kumimoji="1" lang="ko-KR" altLang="en-US" dirty="0"/>
              <a:t> 구현하는 </a:t>
            </a:r>
            <a:r>
              <a:rPr kumimoji="1" lang="ko-KR" altLang="en-US" dirty="0" err="1"/>
              <a:t>것이였습니다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해당 목표에 맞게 구현한 기술은 총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가지이며</a:t>
            </a:r>
            <a:r>
              <a:rPr kumimoji="1"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B8A62-12BA-49A6-9D23-EE21BDE40A1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303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첫번째로 오픈소스 </a:t>
            </a:r>
            <a:r>
              <a:rPr kumimoji="1" lang="en-US" altLang="ko-KR" dirty="0" err="1"/>
              <a:t>OpenBot</a:t>
            </a:r>
            <a:r>
              <a:rPr kumimoji="1" lang="ko-KR" altLang="en-US" dirty="0"/>
              <a:t>에 존재하는 </a:t>
            </a:r>
            <a:r>
              <a:rPr kumimoji="1" lang="en-US" altLang="ko-KR" dirty="0"/>
              <a:t>Object Detection </a:t>
            </a:r>
            <a:r>
              <a:rPr kumimoji="1" lang="ko-KR" altLang="en-US" dirty="0"/>
              <a:t>활용하여 로봇이 사람을 인식하여 그대로 따라가는 기능을 구현했고</a:t>
            </a:r>
            <a:r>
              <a:rPr kumimoji="1"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B8A62-12BA-49A6-9D23-EE21BDE40A1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583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두번째로 </a:t>
            </a:r>
            <a:r>
              <a:rPr kumimoji="1" lang="en-US" altLang="ko-KR" dirty="0"/>
              <a:t>RRT</a:t>
            </a:r>
            <a:r>
              <a:rPr kumimoji="1" lang="ko-KR" altLang="en-US" dirty="0"/>
              <a:t> 알고리즘을 활용하여 장애물을 피해 사람을 찾아다니고</a:t>
            </a:r>
            <a:r>
              <a:rPr kumimoji="1" lang="en-US" altLang="ko-KR" dirty="0"/>
              <a:t>,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B8A62-12BA-49A6-9D23-EE21BDE40A1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964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마지막으로</a:t>
            </a:r>
            <a:r>
              <a:rPr kumimoji="1" lang="ko-KR" altLang="en-US" dirty="0"/>
              <a:t> 음성 인식 </a:t>
            </a:r>
            <a:r>
              <a:rPr kumimoji="1" lang="en-US" altLang="ko-KR" dirty="0"/>
              <a:t>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사용자와 대화가 가능한 가전 로봇을 구현해냈습니다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B8A62-12BA-49A6-9D23-EE21BDE40A1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973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제안 내용입니다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세계 여러 각국에서는 인공지능을 활용한 가전용 로봇을 개발 중에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치열한 경쟁속에서 살아남기 위해선 기존에 출시된 가전용 로봇과 차별화된 상품이 요구되는 상황입니다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 시대적인 상황과 사용자의 니즈를 분석 한 결과</a:t>
            </a:r>
            <a:r>
              <a:rPr lang="en-US" altLang="ko-KR" dirty="0"/>
              <a:t>,</a:t>
            </a:r>
            <a:r>
              <a:rPr lang="ko-KR" altLang="en-US" dirty="0"/>
              <a:t> 인간과 소통을 하며 외로움을 달래주는 로봇의 필요성에 대해 알게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종합적인 이유로 물체 탐지</a:t>
            </a:r>
            <a:r>
              <a:rPr lang="en-US" altLang="ko-KR" dirty="0"/>
              <a:t>,</a:t>
            </a:r>
            <a:r>
              <a:rPr lang="ko-KR" altLang="en-US" dirty="0"/>
              <a:t> 자율주행</a:t>
            </a:r>
            <a:r>
              <a:rPr lang="en-US" altLang="ko-KR" dirty="0"/>
              <a:t>, </a:t>
            </a:r>
            <a:r>
              <a:rPr lang="ko-KR" altLang="en-US" dirty="0"/>
              <a:t>음성 인식이 탑재된 가전용 로봇인 </a:t>
            </a:r>
            <a:r>
              <a:rPr lang="ko-KR" altLang="en-US" dirty="0" err="1"/>
              <a:t>스마또봇을</a:t>
            </a:r>
            <a:r>
              <a:rPr lang="ko-KR" altLang="en-US" dirty="0"/>
              <a:t> 제안하게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B8A62-12BA-49A6-9D23-EE21BDE40A1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501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9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524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86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519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8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545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14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564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367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484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42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4A7F6-0A58-455D-AEEC-FF44AE59CC1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5B6B-23B3-41EE-ACA1-D320BABAC8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24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154592" y="1918975"/>
            <a:ext cx="1882816" cy="1660806"/>
            <a:chOff x="5673524" y="2071868"/>
            <a:chExt cx="1668763" cy="1471994"/>
          </a:xfrm>
          <a:solidFill>
            <a:schemeClr val="bg1">
              <a:lumMod val="75000"/>
              <a:alpha val="20000"/>
            </a:schemeClr>
          </a:solidFill>
        </p:grpSpPr>
        <p:sp>
          <p:nvSpPr>
            <p:cNvPr id="13" name="다이아몬드 12"/>
            <p:cNvSpPr/>
            <p:nvPr/>
          </p:nvSpPr>
          <p:spPr>
            <a:xfrm>
              <a:off x="5673524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다이아몬드 13"/>
            <p:cNvSpPr/>
            <p:nvPr/>
          </p:nvSpPr>
          <p:spPr>
            <a:xfrm>
              <a:off x="5870293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04570" y="63152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 프로젝트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8296" y="2395435"/>
            <a:ext cx="5495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스마또봇</a:t>
            </a:r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최종결과발표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5673524" y="4019308"/>
            <a:ext cx="844952" cy="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65018" y="4254275"/>
            <a:ext cx="3061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인공지능탑재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자율주행로봇</a:t>
            </a:r>
            <a:endParaRPr lang="ko-KR" altLang="en-US" sz="14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98215" y="1895250"/>
            <a:ext cx="1906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# TEAM 620</a:t>
            </a:r>
            <a:endParaRPr lang="ko-KR" altLang="en-US" sz="24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20679-5099-4647-A003-B23B88F9CCB1}"/>
              </a:ext>
            </a:extLst>
          </p:cNvPr>
          <p:cNvSpPr txBox="1"/>
          <p:nvPr/>
        </p:nvSpPr>
        <p:spPr>
          <a:xfrm>
            <a:off x="9626454" y="4392377"/>
            <a:ext cx="13051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팀장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김보규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팀원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변세훈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 </a:t>
            </a:r>
            <a:r>
              <a:rPr lang="ko-KR" altLang="en-US" sz="16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강기호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 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지윤우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 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이수동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F121C3-DEE4-4C4F-951E-B594460E1EFB}"/>
              </a:ext>
            </a:extLst>
          </p:cNvPr>
          <p:cNvSpPr/>
          <p:nvPr/>
        </p:nvSpPr>
        <p:spPr>
          <a:xfrm>
            <a:off x="9547953" y="4254273"/>
            <a:ext cx="1626728" cy="1493383"/>
          </a:xfrm>
          <a:prstGeom prst="rect">
            <a:avLst/>
          </a:prstGeom>
          <a:noFill/>
          <a:ln w="5715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839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407" y="692353"/>
            <a:ext cx="6753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SUGGESTION </a:t>
            </a:r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CONTENTS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B94F70-2552-433B-A341-E1B21E60A8F3}"/>
              </a:ext>
            </a:extLst>
          </p:cNvPr>
          <p:cNvSpPr/>
          <p:nvPr/>
        </p:nvSpPr>
        <p:spPr>
          <a:xfrm>
            <a:off x="5403725" y="488317"/>
            <a:ext cx="18891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제안 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F0F81C-AF27-49A1-9DF1-1130255586C9}"/>
              </a:ext>
            </a:extLst>
          </p:cNvPr>
          <p:cNvSpPr txBox="1"/>
          <p:nvPr/>
        </p:nvSpPr>
        <p:spPr>
          <a:xfrm>
            <a:off x="5204570" y="63152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 프로젝트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A29096-BCDA-4A82-B780-661CB76FFA42}"/>
              </a:ext>
            </a:extLst>
          </p:cNvPr>
          <p:cNvSpPr txBox="1"/>
          <p:nvPr/>
        </p:nvSpPr>
        <p:spPr>
          <a:xfrm>
            <a:off x="1128008" y="2068182"/>
            <a:ext cx="6654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기존에 출시된 가전용 로봇과 차별화된 상품이 요구됨</a:t>
            </a:r>
            <a:endParaRPr lang="ko-KR" altLang="en-US" sz="2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223331-70B3-49B5-93D3-BFFB444EA1D2}"/>
              </a:ext>
            </a:extLst>
          </p:cNvPr>
          <p:cNvSpPr txBox="1"/>
          <p:nvPr/>
        </p:nvSpPr>
        <p:spPr>
          <a:xfrm>
            <a:off x="1128008" y="3423247"/>
            <a:ext cx="7915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사용자의 니즈를 분석 한 결과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외로움을 달래주는 로봇이 필요함</a:t>
            </a:r>
            <a:endParaRPr lang="ko-KR" altLang="en-US" sz="2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22A62F-76FB-4A9C-A66E-B10439BBAE3F}"/>
              </a:ext>
            </a:extLst>
          </p:cNvPr>
          <p:cNvSpPr txBox="1"/>
          <p:nvPr/>
        </p:nvSpPr>
        <p:spPr>
          <a:xfrm>
            <a:off x="1128008" y="4778313"/>
            <a:ext cx="8634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물체 탐지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자율 주행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음성 인식이 탑재된 가전용 로봇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＇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스마또봇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제안</a:t>
            </a:r>
            <a:endParaRPr lang="ko-KR" altLang="en-US" sz="2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7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408" y="692353"/>
            <a:ext cx="5874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TECHNICAL </a:t>
            </a:r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APPROACH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CE45EB-B6DD-4376-9839-C218F9C189C1}"/>
              </a:ext>
            </a:extLst>
          </p:cNvPr>
          <p:cNvSpPr/>
          <p:nvPr/>
        </p:nvSpPr>
        <p:spPr>
          <a:xfrm>
            <a:off x="4986381" y="459233"/>
            <a:ext cx="12716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개발 방법</a:t>
            </a: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Bold" panose="0202060302010102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A65D9-766F-4E44-B967-E4F6BFE8F173}"/>
              </a:ext>
            </a:extLst>
          </p:cNvPr>
          <p:cNvSpPr txBox="1"/>
          <p:nvPr/>
        </p:nvSpPr>
        <p:spPr>
          <a:xfrm>
            <a:off x="5204570" y="63152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 프로젝트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래픽 2" descr="펼쳐진 책">
            <a:extLst>
              <a:ext uri="{FF2B5EF4-FFF2-40B4-BE49-F238E27FC236}">
                <a16:creationId xmlns:a16="http://schemas.microsoft.com/office/drawing/2014/main" id="{55AD2E44-FDFC-48FF-A366-37E2890A0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1282" y="2395589"/>
            <a:ext cx="1603253" cy="1603253"/>
          </a:xfrm>
          <a:prstGeom prst="rect">
            <a:avLst/>
          </a:prstGeom>
        </p:spPr>
      </p:pic>
      <p:pic>
        <p:nvPicPr>
          <p:cNvPr id="7" name="그래픽 6" descr="로봇">
            <a:extLst>
              <a:ext uri="{FF2B5EF4-FFF2-40B4-BE49-F238E27FC236}">
                <a16:creationId xmlns:a16="http://schemas.microsoft.com/office/drawing/2014/main" id="{6FB4B1B7-E16E-47A3-8106-A2F7B229F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95929" y="2354535"/>
            <a:ext cx="1603252" cy="1603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A25B2D-B52B-4002-B292-2216CD9E4BF5}"/>
              </a:ext>
            </a:extLst>
          </p:cNvPr>
          <p:cNvSpPr txBox="1"/>
          <p:nvPr/>
        </p:nvSpPr>
        <p:spPr>
          <a:xfrm>
            <a:off x="354758" y="4576711"/>
            <a:ext cx="3766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RRT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알고리즘과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SLAM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알고리즘 학습</a:t>
            </a:r>
            <a:endParaRPr lang="ko-KR" altLang="en-US" sz="16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8FA01-C375-4643-BC82-BFDCCD365CB4}"/>
              </a:ext>
            </a:extLst>
          </p:cNvPr>
          <p:cNvSpPr txBox="1"/>
          <p:nvPr/>
        </p:nvSpPr>
        <p:spPr>
          <a:xfrm>
            <a:off x="354758" y="4975122"/>
            <a:ext cx="4056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머신러닝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오픈소스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TENSORFLOW 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학습</a:t>
            </a:r>
            <a:endParaRPr lang="ko-KR" altLang="en-US" sz="16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4" name="그래픽 13" descr="도구">
            <a:extLst>
              <a:ext uri="{FF2B5EF4-FFF2-40B4-BE49-F238E27FC236}">
                <a16:creationId xmlns:a16="http://schemas.microsoft.com/office/drawing/2014/main" id="{F0ABAB0A-B443-4DA9-B596-C490BDBE62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5995" y="2671294"/>
            <a:ext cx="1000005" cy="10000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7544BA-BCA5-42A3-AD1C-A513FCBC204A}"/>
              </a:ext>
            </a:extLst>
          </p:cNvPr>
          <p:cNvSpPr txBox="1"/>
          <p:nvPr/>
        </p:nvSpPr>
        <p:spPr>
          <a:xfrm>
            <a:off x="4596558" y="4570833"/>
            <a:ext cx="3018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아두이노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및 로봇 본체 조립</a:t>
            </a:r>
            <a:endParaRPr lang="ko-KR" altLang="en-US" sz="16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4CBF40-9850-43F4-92DB-7B5F36E5434B}"/>
              </a:ext>
            </a:extLst>
          </p:cNvPr>
          <p:cNvSpPr txBox="1"/>
          <p:nvPr/>
        </p:nvSpPr>
        <p:spPr>
          <a:xfrm>
            <a:off x="4596558" y="4975122"/>
            <a:ext cx="2669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오픈소스를 활용한 코딩</a:t>
            </a:r>
            <a:endParaRPr lang="ko-KR" altLang="en-US" sz="16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8" name="그래픽 17" descr="랩톱">
            <a:extLst>
              <a:ext uri="{FF2B5EF4-FFF2-40B4-BE49-F238E27FC236}">
                <a16:creationId xmlns:a16="http://schemas.microsoft.com/office/drawing/2014/main" id="{2AC50FA7-B2B2-420C-83CF-FB2B2757A6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12080" y="2401467"/>
            <a:ext cx="1509388" cy="15093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CFD659-7D70-44FC-A21D-309D6CEE0D27}"/>
              </a:ext>
            </a:extLst>
          </p:cNvPr>
          <p:cNvSpPr txBox="1"/>
          <p:nvPr/>
        </p:nvSpPr>
        <p:spPr>
          <a:xfrm>
            <a:off x="8349508" y="4570833"/>
            <a:ext cx="3296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상품 제작 완성 및 테스트 진행</a:t>
            </a:r>
            <a:endParaRPr lang="ko-KR" altLang="en-US" sz="16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970644-BF14-402A-8D26-20EC0F6504EB}"/>
              </a:ext>
            </a:extLst>
          </p:cNvPr>
          <p:cNvSpPr txBox="1"/>
          <p:nvPr/>
        </p:nvSpPr>
        <p:spPr>
          <a:xfrm>
            <a:off x="8349508" y="4975122"/>
            <a:ext cx="2331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디버깅 및 기능 추가</a:t>
            </a:r>
            <a:endParaRPr lang="ko-KR" altLang="en-US" sz="16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794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408" y="692353"/>
            <a:ext cx="5604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IMPACT AND </a:t>
            </a:r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BENEFITS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98FCCC-EFF0-4EDB-9EE2-903C4D96792D}"/>
              </a:ext>
            </a:extLst>
          </p:cNvPr>
          <p:cNvSpPr/>
          <p:nvPr/>
        </p:nvSpPr>
        <p:spPr>
          <a:xfrm>
            <a:off x="4976830" y="459233"/>
            <a:ext cx="1100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기대효과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Bold" panose="0202060302010102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DF8F1-6A3E-4462-BCDD-94FD98326600}"/>
              </a:ext>
            </a:extLst>
          </p:cNvPr>
          <p:cNvSpPr txBox="1"/>
          <p:nvPr/>
        </p:nvSpPr>
        <p:spPr>
          <a:xfrm>
            <a:off x="5204570" y="63152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 프로젝트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" name="순서도: 수행의 시작/종료 31">
            <a:extLst>
              <a:ext uri="{FF2B5EF4-FFF2-40B4-BE49-F238E27FC236}">
                <a16:creationId xmlns:a16="http://schemas.microsoft.com/office/drawing/2014/main" id="{392A3E10-F933-4376-B9D1-4485912A381C}"/>
              </a:ext>
            </a:extLst>
          </p:cNvPr>
          <p:cNvSpPr/>
          <p:nvPr/>
        </p:nvSpPr>
        <p:spPr>
          <a:xfrm>
            <a:off x="1472914" y="1978538"/>
            <a:ext cx="4110620" cy="966354"/>
          </a:xfrm>
          <a:prstGeom prst="flowChartTerminator">
            <a:avLst/>
          </a:prstGeom>
          <a:solidFill>
            <a:schemeClr val="bg1"/>
          </a:solidFill>
          <a:ln w="38100">
            <a:solidFill>
              <a:srgbClr val="D4F0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789A278-C067-4563-9A24-BA823FF04E80}"/>
              </a:ext>
            </a:extLst>
          </p:cNvPr>
          <p:cNvSpPr/>
          <p:nvPr/>
        </p:nvSpPr>
        <p:spPr>
          <a:xfrm>
            <a:off x="1472914" y="1978538"/>
            <a:ext cx="1007918" cy="966354"/>
          </a:xfrm>
          <a:prstGeom prst="ellipse">
            <a:avLst/>
          </a:prstGeom>
          <a:solidFill>
            <a:srgbClr val="D4F0EC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36CE8D34-1C80-4692-BDA3-105B927837B2}"/>
              </a:ext>
            </a:extLst>
          </p:cNvPr>
          <p:cNvSpPr txBox="1"/>
          <p:nvPr/>
        </p:nvSpPr>
        <p:spPr>
          <a:xfrm>
            <a:off x="1714092" y="2069647"/>
            <a:ext cx="654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rgbClr val="1AB29D"/>
                </a:solidFill>
              </a:rPr>
              <a:t>1</a:t>
            </a:r>
            <a:endParaRPr lang="ko-KR" altLang="en-US" sz="4400" dirty="0">
              <a:solidFill>
                <a:srgbClr val="1AB29D"/>
              </a:solidFill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16AA319-11AA-439F-96E2-8EB237C4CFD4}"/>
              </a:ext>
            </a:extLst>
          </p:cNvPr>
          <p:cNvSpPr/>
          <p:nvPr/>
        </p:nvSpPr>
        <p:spPr>
          <a:xfrm>
            <a:off x="5814978" y="2069647"/>
            <a:ext cx="972006" cy="706582"/>
          </a:xfrm>
          <a:prstGeom prst="rightArrow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1AB29D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765810-144E-4E15-9925-0F622420A43D}"/>
              </a:ext>
            </a:extLst>
          </p:cNvPr>
          <p:cNvSpPr/>
          <p:nvPr/>
        </p:nvSpPr>
        <p:spPr>
          <a:xfrm>
            <a:off x="7018427" y="1978538"/>
            <a:ext cx="3529093" cy="966354"/>
          </a:xfrm>
          <a:prstGeom prst="rect">
            <a:avLst/>
          </a:prstGeom>
          <a:solidFill>
            <a:srgbClr val="D4F0EC"/>
          </a:solidFill>
          <a:ln>
            <a:solidFill>
              <a:srgbClr val="D4F0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CC01094E-7D18-40FD-B1FA-B406B681BAA9}"/>
              </a:ext>
            </a:extLst>
          </p:cNvPr>
          <p:cNvSpPr txBox="1"/>
          <p:nvPr/>
        </p:nvSpPr>
        <p:spPr>
          <a:xfrm>
            <a:off x="2458313" y="2026324"/>
            <a:ext cx="3293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</a:t>
            </a:r>
            <a:r>
              <a:rPr lang="ko-KR" altLang="en-US" dirty="0"/>
              <a:t>인 가구의 급증</a:t>
            </a:r>
            <a:r>
              <a:rPr lang="en-US" altLang="ko-KR" dirty="0"/>
              <a:t>,</a:t>
            </a:r>
            <a:r>
              <a:rPr lang="ko-KR" altLang="en-US" dirty="0"/>
              <a:t> 재택근무</a:t>
            </a:r>
            <a:endParaRPr lang="en-US" altLang="ko-KR" dirty="0"/>
          </a:p>
          <a:p>
            <a:r>
              <a:rPr lang="ko-KR" altLang="en-US" dirty="0"/>
              <a:t>로 인한 집에 있는 시간 증가로 외로움</a:t>
            </a:r>
            <a:r>
              <a:rPr lang="en-US" altLang="ko-KR" dirty="0"/>
              <a:t>,</a:t>
            </a:r>
            <a:r>
              <a:rPr lang="ko-KR" altLang="en-US" dirty="0"/>
              <a:t>불안함 발생</a:t>
            </a:r>
            <a:endParaRPr lang="en-US" altLang="ko-KR" dirty="0"/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176274E8-7D79-4568-A13E-C88E355B8C48}"/>
              </a:ext>
            </a:extLst>
          </p:cNvPr>
          <p:cNvSpPr txBox="1"/>
          <p:nvPr/>
        </p:nvSpPr>
        <p:spPr>
          <a:xfrm>
            <a:off x="7107778" y="2163718"/>
            <a:ext cx="3293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/>
              <a:t>스마또봇과의</a:t>
            </a:r>
            <a:r>
              <a:rPr lang="ko-KR" altLang="en-US" dirty="0"/>
              <a:t> 애완동물 역할로 외로움과 불안함 감소</a:t>
            </a:r>
          </a:p>
        </p:txBody>
      </p:sp>
      <p:sp>
        <p:nvSpPr>
          <p:cNvPr id="39" name="순서도: 수행의 시작/종료 38">
            <a:extLst>
              <a:ext uri="{FF2B5EF4-FFF2-40B4-BE49-F238E27FC236}">
                <a16:creationId xmlns:a16="http://schemas.microsoft.com/office/drawing/2014/main" id="{A2D37D76-97B6-4797-BD7A-A9070F233F80}"/>
              </a:ext>
            </a:extLst>
          </p:cNvPr>
          <p:cNvSpPr/>
          <p:nvPr/>
        </p:nvSpPr>
        <p:spPr>
          <a:xfrm>
            <a:off x="1472914" y="3342281"/>
            <a:ext cx="4110620" cy="966354"/>
          </a:xfrm>
          <a:prstGeom prst="flowChartTerminator">
            <a:avLst/>
          </a:prstGeom>
          <a:solidFill>
            <a:schemeClr val="bg1"/>
          </a:solidFill>
          <a:ln w="38100">
            <a:solidFill>
              <a:srgbClr val="D4F0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E0E7843-C424-43A2-A3E0-75FF2DE4B3F6}"/>
              </a:ext>
            </a:extLst>
          </p:cNvPr>
          <p:cNvSpPr/>
          <p:nvPr/>
        </p:nvSpPr>
        <p:spPr>
          <a:xfrm>
            <a:off x="1472914" y="3342281"/>
            <a:ext cx="1007918" cy="966354"/>
          </a:xfrm>
          <a:prstGeom prst="ellipse">
            <a:avLst/>
          </a:prstGeom>
          <a:solidFill>
            <a:srgbClr val="D4F0EC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TextBox 22">
            <a:extLst>
              <a:ext uri="{FF2B5EF4-FFF2-40B4-BE49-F238E27FC236}">
                <a16:creationId xmlns:a16="http://schemas.microsoft.com/office/drawing/2014/main" id="{E1BF50F4-8A96-427B-8605-0C73A611BB7D}"/>
              </a:ext>
            </a:extLst>
          </p:cNvPr>
          <p:cNvSpPr txBox="1"/>
          <p:nvPr/>
        </p:nvSpPr>
        <p:spPr>
          <a:xfrm>
            <a:off x="1714092" y="3433390"/>
            <a:ext cx="654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rgbClr val="1AB29D"/>
                </a:solidFill>
              </a:rPr>
              <a:t>2</a:t>
            </a:r>
            <a:endParaRPr lang="ko-KR" altLang="en-US" sz="4400" dirty="0">
              <a:solidFill>
                <a:srgbClr val="1AB29D"/>
              </a:solidFill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AA934F54-DF69-470E-A8CD-1D478F4D6ADD}"/>
              </a:ext>
            </a:extLst>
          </p:cNvPr>
          <p:cNvSpPr/>
          <p:nvPr/>
        </p:nvSpPr>
        <p:spPr>
          <a:xfrm>
            <a:off x="5814978" y="3433390"/>
            <a:ext cx="972006" cy="706582"/>
          </a:xfrm>
          <a:prstGeom prst="rightArrow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1AB29D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32ADCB3-ECAA-449F-A5C9-3886015D3EDE}"/>
              </a:ext>
            </a:extLst>
          </p:cNvPr>
          <p:cNvSpPr/>
          <p:nvPr/>
        </p:nvSpPr>
        <p:spPr>
          <a:xfrm>
            <a:off x="7018427" y="3342281"/>
            <a:ext cx="3529093" cy="966354"/>
          </a:xfrm>
          <a:prstGeom prst="rect">
            <a:avLst/>
          </a:prstGeom>
          <a:solidFill>
            <a:srgbClr val="D4F0EC"/>
          </a:solidFill>
          <a:ln>
            <a:solidFill>
              <a:srgbClr val="D4F0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TextBox 25">
            <a:extLst>
              <a:ext uri="{FF2B5EF4-FFF2-40B4-BE49-F238E27FC236}">
                <a16:creationId xmlns:a16="http://schemas.microsoft.com/office/drawing/2014/main" id="{8CC46D63-2FFE-453C-835C-E0E12351B76C}"/>
              </a:ext>
            </a:extLst>
          </p:cNvPr>
          <p:cNvSpPr txBox="1"/>
          <p:nvPr/>
        </p:nvSpPr>
        <p:spPr>
          <a:xfrm>
            <a:off x="2458313" y="3433389"/>
            <a:ext cx="3125221" cy="923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환경적 요인과 책임감을 고려하지 않은 무분별한 반려동물 입양</a:t>
            </a:r>
            <a:endParaRPr lang="en-US" altLang="ko-KR" dirty="0"/>
          </a:p>
        </p:txBody>
      </p:sp>
      <p:sp>
        <p:nvSpPr>
          <p:cNvPr id="45" name="TextBox 26">
            <a:extLst>
              <a:ext uri="{FF2B5EF4-FFF2-40B4-BE49-F238E27FC236}">
                <a16:creationId xmlns:a16="http://schemas.microsoft.com/office/drawing/2014/main" id="{3A57E081-28CA-4F28-B30E-A6DE1CC06899}"/>
              </a:ext>
            </a:extLst>
          </p:cNvPr>
          <p:cNvSpPr txBox="1"/>
          <p:nvPr/>
        </p:nvSpPr>
        <p:spPr>
          <a:xfrm>
            <a:off x="7107778" y="3429000"/>
            <a:ext cx="3293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반려동물 역할을 통해 유기와 같은 사회적 문제를 해결할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6" name="순서도: 수행의 시작/종료 45">
            <a:extLst>
              <a:ext uri="{FF2B5EF4-FFF2-40B4-BE49-F238E27FC236}">
                <a16:creationId xmlns:a16="http://schemas.microsoft.com/office/drawing/2014/main" id="{7D7EA0A2-D03B-4518-B922-11C9677D643A}"/>
              </a:ext>
            </a:extLst>
          </p:cNvPr>
          <p:cNvSpPr/>
          <p:nvPr/>
        </p:nvSpPr>
        <p:spPr>
          <a:xfrm>
            <a:off x="1472914" y="4712104"/>
            <a:ext cx="4110620" cy="966354"/>
          </a:xfrm>
          <a:prstGeom prst="flowChartTerminator">
            <a:avLst/>
          </a:prstGeom>
          <a:solidFill>
            <a:schemeClr val="bg1"/>
          </a:solidFill>
          <a:ln w="38100">
            <a:solidFill>
              <a:srgbClr val="D4F0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D6ABC2A-2321-46D2-9104-DB40B1358C96}"/>
              </a:ext>
            </a:extLst>
          </p:cNvPr>
          <p:cNvSpPr/>
          <p:nvPr/>
        </p:nvSpPr>
        <p:spPr>
          <a:xfrm>
            <a:off x="1472914" y="4712104"/>
            <a:ext cx="1007918" cy="966354"/>
          </a:xfrm>
          <a:prstGeom prst="ellipse">
            <a:avLst/>
          </a:prstGeom>
          <a:solidFill>
            <a:srgbClr val="D4F0EC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8" name="TextBox 29">
            <a:extLst>
              <a:ext uri="{FF2B5EF4-FFF2-40B4-BE49-F238E27FC236}">
                <a16:creationId xmlns:a16="http://schemas.microsoft.com/office/drawing/2014/main" id="{6F84FA53-13E5-4E57-92FA-968AA1079122}"/>
              </a:ext>
            </a:extLst>
          </p:cNvPr>
          <p:cNvSpPr txBox="1"/>
          <p:nvPr/>
        </p:nvSpPr>
        <p:spPr>
          <a:xfrm>
            <a:off x="1714092" y="4803213"/>
            <a:ext cx="6548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dirty="0">
                <a:solidFill>
                  <a:srgbClr val="1AB29D"/>
                </a:solidFill>
              </a:rPr>
              <a:t>3</a:t>
            </a:r>
            <a:endParaRPr lang="ko-KR" altLang="en-US" sz="4400" dirty="0">
              <a:solidFill>
                <a:srgbClr val="1AB29D"/>
              </a:solidFill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34FFA203-34A6-47D2-AE80-263DDC9CA7B2}"/>
              </a:ext>
            </a:extLst>
          </p:cNvPr>
          <p:cNvSpPr/>
          <p:nvPr/>
        </p:nvSpPr>
        <p:spPr>
          <a:xfrm>
            <a:off x="5814978" y="4803213"/>
            <a:ext cx="972006" cy="706582"/>
          </a:xfrm>
          <a:prstGeom prst="rightArrow">
            <a:avLst/>
          </a:prstGeom>
          <a:solidFill>
            <a:srgbClr val="1AB29D"/>
          </a:solidFill>
          <a:ln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rgbClr val="1AB29D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7294934-3009-48DE-854F-748E7E4E5E7A}"/>
              </a:ext>
            </a:extLst>
          </p:cNvPr>
          <p:cNvSpPr/>
          <p:nvPr/>
        </p:nvSpPr>
        <p:spPr>
          <a:xfrm>
            <a:off x="7018428" y="4712104"/>
            <a:ext cx="3529094" cy="966354"/>
          </a:xfrm>
          <a:prstGeom prst="rect">
            <a:avLst/>
          </a:prstGeom>
          <a:solidFill>
            <a:srgbClr val="D4F0EC"/>
          </a:solidFill>
          <a:ln>
            <a:solidFill>
              <a:srgbClr val="D4F0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solidFill>
                  <a:schemeClr val="tx1"/>
                </a:solidFill>
              </a:rPr>
              <a:t>스마트폰의 높은 보급율을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이용하여 획기적으로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로봇의 가격 낮춤</a:t>
            </a:r>
          </a:p>
        </p:txBody>
      </p:sp>
      <p:sp>
        <p:nvSpPr>
          <p:cNvPr id="51" name="TextBox 32">
            <a:extLst>
              <a:ext uri="{FF2B5EF4-FFF2-40B4-BE49-F238E27FC236}">
                <a16:creationId xmlns:a16="http://schemas.microsoft.com/office/drawing/2014/main" id="{A3B92779-A1FB-4F5A-8807-3F70D3C199C7}"/>
              </a:ext>
            </a:extLst>
          </p:cNvPr>
          <p:cNvSpPr txBox="1"/>
          <p:nvPr/>
        </p:nvSpPr>
        <p:spPr>
          <a:xfrm>
            <a:off x="2480832" y="4916979"/>
            <a:ext cx="3293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다소 부담스러울 수 있는</a:t>
            </a:r>
            <a:endParaRPr lang="en-US" altLang="ko-KR" dirty="0"/>
          </a:p>
          <a:p>
            <a:r>
              <a:rPr lang="ko-KR" altLang="en-US" dirty="0"/>
              <a:t>로봇의 가격</a:t>
            </a:r>
          </a:p>
        </p:txBody>
      </p:sp>
    </p:spTree>
    <p:extLst>
      <p:ext uri="{BB962C8B-B14F-4D97-AF65-F5344CB8AC3E}">
        <p14:creationId xmlns:p14="http://schemas.microsoft.com/office/powerpoint/2010/main" val="154234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37906A64-180B-4C51-9192-A37771C9EE77}"/>
              </a:ext>
            </a:extLst>
          </p:cNvPr>
          <p:cNvGrpSpPr/>
          <p:nvPr/>
        </p:nvGrpSpPr>
        <p:grpSpPr>
          <a:xfrm>
            <a:off x="3390509" y="924409"/>
            <a:ext cx="5410982" cy="4772954"/>
            <a:chOff x="5673524" y="2071868"/>
            <a:chExt cx="1668763" cy="1471994"/>
          </a:xfrm>
          <a:solidFill>
            <a:srgbClr val="1AB29D">
              <a:alpha val="10000"/>
            </a:srgbClr>
          </a:solidFill>
        </p:grpSpPr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CB6967AB-F658-482F-856B-636FA7352C7E}"/>
                </a:ext>
              </a:extLst>
            </p:cNvPr>
            <p:cNvSpPr/>
            <p:nvPr/>
          </p:nvSpPr>
          <p:spPr>
            <a:xfrm>
              <a:off x="5673524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다이아몬드 23">
              <a:extLst>
                <a:ext uri="{FF2B5EF4-FFF2-40B4-BE49-F238E27FC236}">
                  <a16:creationId xmlns:a16="http://schemas.microsoft.com/office/drawing/2014/main" id="{50E11C82-9D2C-49FC-9C1D-52B62F03AF37}"/>
                </a:ext>
              </a:extLst>
            </p:cNvPr>
            <p:cNvSpPr/>
            <p:nvPr/>
          </p:nvSpPr>
          <p:spPr>
            <a:xfrm>
              <a:off x="5870293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72408" y="692353"/>
            <a:ext cx="37720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PROJECT</a:t>
            </a:r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STAFF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A12580-90E8-40D6-AF5D-DCA1D3A95F0B}"/>
              </a:ext>
            </a:extLst>
          </p:cNvPr>
          <p:cNvSpPr/>
          <p:nvPr/>
        </p:nvSpPr>
        <p:spPr>
          <a:xfrm>
            <a:off x="3208103" y="459233"/>
            <a:ext cx="1487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참여인원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1582AD-5B6B-40D0-92ED-7BDE4A731B64}"/>
              </a:ext>
            </a:extLst>
          </p:cNvPr>
          <p:cNvSpPr txBox="1"/>
          <p:nvPr/>
        </p:nvSpPr>
        <p:spPr>
          <a:xfrm>
            <a:off x="868673" y="4332560"/>
            <a:ext cx="1840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201711379</a:t>
            </a:r>
          </a:p>
          <a:p>
            <a:pPr algn="ctr"/>
            <a:r>
              <a:rPr lang="ko-KR" altLang="en-US" dirty="0" err="1"/>
              <a:t>김보규</a:t>
            </a:r>
            <a:endParaRPr lang="en-US" altLang="ko-KR" dirty="0"/>
          </a:p>
          <a:p>
            <a:pPr algn="ctr"/>
            <a:r>
              <a:rPr lang="ko-KR" altLang="en-US" dirty="0"/>
              <a:t>음성 인식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B30213-BE8A-4928-A3AE-5FEFC198F675}"/>
              </a:ext>
            </a:extLst>
          </p:cNvPr>
          <p:cNvSpPr txBox="1"/>
          <p:nvPr/>
        </p:nvSpPr>
        <p:spPr>
          <a:xfrm>
            <a:off x="5204570" y="63152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 프로젝트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034358E-54B7-49F9-906D-F9C25640BAE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052" r="611" b="13918"/>
          <a:stretch/>
        </p:blipFill>
        <p:spPr bwMode="auto">
          <a:xfrm>
            <a:off x="1106168" y="2263433"/>
            <a:ext cx="1270318" cy="15811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69FE7E6-8FA4-4823-848E-AACD290060E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866" y="2272020"/>
            <a:ext cx="1270317" cy="158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0B9DD73-B251-4925-967A-2D03F0D82C9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753" y="2263433"/>
            <a:ext cx="1270316" cy="158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F59C4C8-E756-41FA-AC34-7F1DBF7BA32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99968" y="2290573"/>
            <a:ext cx="1192530" cy="1562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44E354C-75EE-43BB-A715-E7878B44601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836" y="2263433"/>
            <a:ext cx="1192530" cy="156259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68FE4DB-0BE3-4DA1-AFD8-474EDACE145E}"/>
              </a:ext>
            </a:extLst>
          </p:cNvPr>
          <p:cNvSpPr txBox="1"/>
          <p:nvPr/>
        </p:nvSpPr>
        <p:spPr>
          <a:xfrm>
            <a:off x="2971756" y="4332560"/>
            <a:ext cx="1840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201711330</a:t>
            </a:r>
            <a:endParaRPr lang="en-US" altLang="ko-KR" dirty="0"/>
          </a:p>
          <a:p>
            <a:pPr algn="ctr"/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이수동</a:t>
            </a:r>
            <a:endParaRPr lang="en-US" altLang="ko-KR" dirty="0"/>
          </a:p>
          <a:p>
            <a:pPr algn="ctr"/>
            <a:r>
              <a:rPr lang="en-US" altLang="ko-KR" dirty="0"/>
              <a:t>RRT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3F44FB-8E2C-4A0C-B04F-75B8EA2888F5}"/>
              </a:ext>
            </a:extLst>
          </p:cNvPr>
          <p:cNvSpPr txBox="1"/>
          <p:nvPr/>
        </p:nvSpPr>
        <p:spPr>
          <a:xfrm>
            <a:off x="5309448" y="4332560"/>
            <a:ext cx="1840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201711353</a:t>
            </a:r>
          </a:p>
          <a:p>
            <a:pPr algn="ctr"/>
            <a:r>
              <a:rPr lang="ko-KR" altLang="en-US" dirty="0" err="1"/>
              <a:t>지윤우</a:t>
            </a:r>
            <a:endParaRPr lang="en-US" altLang="ko-KR" dirty="0"/>
          </a:p>
          <a:p>
            <a:pPr algn="ctr"/>
            <a:r>
              <a:rPr lang="ko-KR" altLang="en-US" dirty="0"/>
              <a:t>음성 인식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F3ED06-7BA9-485F-8822-3CC7F0FFAD18}"/>
              </a:ext>
            </a:extLst>
          </p:cNvPr>
          <p:cNvSpPr txBox="1"/>
          <p:nvPr/>
        </p:nvSpPr>
        <p:spPr>
          <a:xfrm>
            <a:off x="7534878" y="4332560"/>
            <a:ext cx="1840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201710704</a:t>
            </a:r>
          </a:p>
          <a:p>
            <a:pPr algn="ctr"/>
            <a:r>
              <a:rPr lang="ko-KR" altLang="en-US" dirty="0" err="1"/>
              <a:t>변세훈</a:t>
            </a:r>
            <a:endParaRPr lang="en-US" altLang="ko-KR" dirty="0"/>
          </a:p>
          <a:p>
            <a:pPr algn="ctr"/>
            <a:r>
              <a:rPr lang="en-US" altLang="ko-KR" dirty="0"/>
              <a:t>RRT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1F563D-E49B-48A5-B972-9A72BCBB4050}"/>
              </a:ext>
            </a:extLst>
          </p:cNvPr>
          <p:cNvSpPr txBox="1"/>
          <p:nvPr/>
        </p:nvSpPr>
        <p:spPr>
          <a:xfrm>
            <a:off x="9728714" y="4332560"/>
            <a:ext cx="1840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201711283</a:t>
            </a:r>
          </a:p>
          <a:p>
            <a:pPr algn="ctr"/>
            <a:r>
              <a:rPr lang="ko-KR" altLang="en-US" dirty="0" err="1"/>
              <a:t>강기호</a:t>
            </a:r>
            <a:endParaRPr lang="en-US" altLang="ko-KR" dirty="0"/>
          </a:p>
          <a:p>
            <a:pPr algn="ctr"/>
            <a:r>
              <a:rPr lang="en-US" altLang="ko-KR" dirty="0"/>
              <a:t>RRT </a:t>
            </a:r>
          </a:p>
        </p:txBody>
      </p:sp>
    </p:spTree>
    <p:extLst>
      <p:ext uri="{BB962C8B-B14F-4D97-AF65-F5344CB8AC3E}">
        <p14:creationId xmlns:p14="http://schemas.microsoft.com/office/powerpoint/2010/main" val="2583847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408" y="692353"/>
            <a:ext cx="3993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TIME </a:t>
            </a:r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SCHEDULE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E05192-8B09-4956-BF38-A1B5FCE6A83A}"/>
              </a:ext>
            </a:extLst>
          </p:cNvPr>
          <p:cNvSpPr/>
          <p:nvPr/>
        </p:nvSpPr>
        <p:spPr>
          <a:xfrm>
            <a:off x="3178098" y="449902"/>
            <a:ext cx="13285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과제일정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-1</a:t>
            </a: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Bold" panose="0202060302010102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0E671-60D3-498C-9C23-D03C36AB2FF3}"/>
              </a:ext>
            </a:extLst>
          </p:cNvPr>
          <p:cNvSpPr txBox="1"/>
          <p:nvPr/>
        </p:nvSpPr>
        <p:spPr>
          <a:xfrm>
            <a:off x="5204570" y="63152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 프로젝트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732B0F2-84AF-4C44-87E3-D918101F9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050013"/>
              </p:ext>
            </p:extLst>
          </p:nvPr>
        </p:nvGraphicFramePr>
        <p:xfrm>
          <a:off x="1914493" y="1432636"/>
          <a:ext cx="8363014" cy="483256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568060">
                  <a:extLst>
                    <a:ext uri="{9D8B030D-6E8A-4147-A177-3AD203B41FA5}">
                      <a16:colId xmlns:a16="http://schemas.microsoft.com/office/drawing/2014/main" val="3938920460"/>
                    </a:ext>
                  </a:extLst>
                </a:gridCol>
                <a:gridCol w="5794954">
                  <a:extLst>
                    <a:ext uri="{9D8B030D-6E8A-4147-A177-3AD203B41FA5}">
                      <a16:colId xmlns:a16="http://schemas.microsoft.com/office/drawing/2014/main" val="3300832219"/>
                    </a:ext>
                  </a:extLst>
                </a:gridCol>
              </a:tblGrid>
              <a:tr h="33947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97194"/>
                  </a:ext>
                </a:extLst>
              </a:tr>
              <a:tr h="17671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9</a:t>
                      </a:r>
                      <a:r>
                        <a:rPr lang="ko-KR" altLang="en-US" sz="1600" dirty="0"/>
                        <a:t>주차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10-25 ~ 10-30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Openbot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project code review </a:t>
                      </a:r>
                      <a:r>
                        <a:rPr lang="ko-KR" altLang="en-US" sz="1600" dirty="0"/>
                        <a:t>및 적용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Android app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Robot app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Firmware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/>
                        <a:t>Arduino nano code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600" dirty="0"/>
                        <a:t>Python </a:t>
                      </a:r>
                      <a:r>
                        <a:rPr lang="ko-KR" altLang="en-US" sz="1600" dirty="0"/>
                        <a:t>기반 </a:t>
                      </a:r>
                      <a:r>
                        <a:rPr lang="en-US" altLang="ko-KR" sz="1600" dirty="0"/>
                        <a:t>RRT</a:t>
                      </a:r>
                      <a:r>
                        <a:rPr lang="ko-KR" altLang="en-US" sz="1600" dirty="0"/>
                        <a:t>로 경로 탐색 제작</a:t>
                      </a:r>
                      <a:endParaRPr lang="en-US" altLang="ko-KR" sz="16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600" dirty="0" err="1"/>
                        <a:t>Tensorflow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공부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300091"/>
                  </a:ext>
                </a:extLst>
              </a:tr>
              <a:tr h="10483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10</a:t>
                      </a:r>
                      <a:r>
                        <a:rPr lang="ko-KR" altLang="en-US" sz="1600" dirty="0"/>
                        <a:t>주차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11-01 ~ 11-06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Openbot</a:t>
                      </a:r>
                      <a:r>
                        <a:rPr lang="en-US" altLang="ko-KR" sz="1600" dirty="0"/>
                        <a:t> project code review </a:t>
                      </a:r>
                      <a:r>
                        <a:rPr lang="ko-KR" altLang="en-US" sz="1600" dirty="0"/>
                        <a:t>및 적용 완성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dirty="0" err="1"/>
                        <a:t>Tensorflow</a:t>
                      </a:r>
                      <a:r>
                        <a:rPr lang="en-US" altLang="ko-KR" sz="1600" dirty="0"/>
                        <a:t> lite object detection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600" dirty="0"/>
                        <a:t>RRT</a:t>
                      </a:r>
                      <a:r>
                        <a:rPr lang="ko-KR" altLang="en-US" sz="1600" dirty="0"/>
                        <a:t> 경로를 기반으로 </a:t>
                      </a:r>
                      <a:r>
                        <a:rPr lang="ko-KR" altLang="en-US" sz="1600" dirty="0" err="1"/>
                        <a:t>스마또봇의</a:t>
                      </a:r>
                      <a:r>
                        <a:rPr lang="ko-KR" altLang="en-US" sz="1600" dirty="0"/>
                        <a:t> 이동 거리 및 각도 계산 </a:t>
                      </a:r>
                      <a:endParaRPr lang="en-US" altLang="ko-KR" sz="16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600" dirty="0" err="1"/>
                        <a:t>Tensorflow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공부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756000"/>
                  </a:ext>
                </a:extLst>
              </a:tr>
              <a:tr h="16279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</a:t>
                      </a:r>
                      <a:r>
                        <a:rPr lang="ko-KR" altLang="en-US" sz="1600" dirty="0"/>
                        <a:t>주차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11-08 ~ 11-13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자율주행 테스트 및 </a:t>
                      </a:r>
                      <a:r>
                        <a:rPr lang="ko-KR" altLang="en-US" sz="1600" dirty="0" err="1"/>
                        <a:t>챌린지</a:t>
                      </a:r>
                      <a:r>
                        <a:rPr lang="ko-KR" altLang="en-US" sz="1600" dirty="0"/>
                        <a:t> 적용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사람 쫓아가기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장애물 피하기</a:t>
                      </a:r>
                      <a:endParaRPr lang="en-US" altLang="ko-KR" sz="16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600" dirty="0" err="1"/>
                        <a:t>OpenBot</a:t>
                      </a:r>
                      <a:r>
                        <a:rPr lang="ko-KR" altLang="en-US" sz="1600" dirty="0"/>
                        <a:t>의 </a:t>
                      </a:r>
                      <a:r>
                        <a:rPr lang="en-US" altLang="ko-KR" sz="1600" dirty="0"/>
                        <a:t>Tracking</a:t>
                      </a:r>
                      <a:r>
                        <a:rPr lang="ko-KR" altLang="en-US" sz="1600" dirty="0"/>
                        <a:t>기능과 </a:t>
                      </a:r>
                      <a:r>
                        <a:rPr lang="en-US" altLang="ko-KR" sz="1600" dirty="0"/>
                        <a:t>Gyro</a:t>
                      </a:r>
                      <a:r>
                        <a:rPr lang="ko-KR" altLang="en-US" sz="1600" dirty="0"/>
                        <a:t>센서를 활용하여 거리 및 각도 이동</a:t>
                      </a:r>
                      <a:endParaRPr lang="en-US" altLang="ko-KR" sz="16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600" dirty="0" err="1"/>
                        <a:t>Tensorflow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공부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4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987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408" y="692353"/>
            <a:ext cx="3993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TIME </a:t>
            </a:r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SCHEDULE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E05192-8B09-4956-BF38-A1B5FCE6A83A}"/>
              </a:ext>
            </a:extLst>
          </p:cNvPr>
          <p:cNvSpPr/>
          <p:nvPr/>
        </p:nvSpPr>
        <p:spPr>
          <a:xfrm>
            <a:off x="3178098" y="449902"/>
            <a:ext cx="13285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과제일정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-2</a:t>
            </a: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Bold" panose="02020603020101020101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0E671-60D3-498C-9C23-D03C36AB2FF3}"/>
              </a:ext>
            </a:extLst>
          </p:cNvPr>
          <p:cNvSpPr txBox="1"/>
          <p:nvPr/>
        </p:nvSpPr>
        <p:spPr>
          <a:xfrm>
            <a:off x="5204570" y="63152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 프로젝트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732B0F2-84AF-4C44-87E3-D918101F9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031587"/>
              </p:ext>
            </p:extLst>
          </p:nvPr>
        </p:nvGraphicFramePr>
        <p:xfrm>
          <a:off x="1914493" y="1432981"/>
          <a:ext cx="8363014" cy="494655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568060">
                  <a:extLst>
                    <a:ext uri="{9D8B030D-6E8A-4147-A177-3AD203B41FA5}">
                      <a16:colId xmlns:a16="http://schemas.microsoft.com/office/drawing/2014/main" val="3938920460"/>
                    </a:ext>
                  </a:extLst>
                </a:gridCol>
                <a:gridCol w="5794954">
                  <a:extLst>
                    <a:ext uri="{9D8B030D-6E8A-4147-A177-3AD203B41FA5}">
                      <a16:colId xmlns:a16="http://schemas.microsoft.com/office/drawing/2014/main" val="3300832219"/>
                    </a:ext>
                  </a:extLst>
                </a:gridCol>
              </a:tblGrid>
              <a:tr h="317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일정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197194"/>
                  </a:ext>
                </a:extLst>
              </a:tr>
              <a:tr h="4360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</a:t>
                      </a:r>
                      <a:r>
                        <a:rPr lang="ko-KR" altLang="en-US" sz="1600" dirty="0"/>
                        <a:t>주차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11-15 ~ 11-20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음성인식</a:t>
                      </a:r>
                      <a:r>
                        <a:rPr lang="en-US" altLang="ko-KR" sz="1600" dirty="0"/>
                        <a:t>(AWS transcribe API </a:t>
                      </a:r>
                      <a:r>
                        <a:rPr lang="ko-KR" altLang="en-US" sz="1600" dirty="0"/>
                        <a:t>활용 및 핸드폰 음성인식 서비스 활용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간단한 날씨 정보 가져오기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알림 설정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시간 알려주기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음성으로 </a:t>
                      </a:r>
                      <a:r>
                        <a:rPr lang="ko-KR" altLang="en-US" sz="1600" dirty="0" err="1"/>
                        <a:t>주행시키기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직진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후진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좌우회전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이동 거리 및 각도에 따른 오차 개선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300091"/>
                  </a:ext>
                </a:extLst>
              </a:tr>
              <a:tr h="4360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13</a:t>
                      </a:r>
                      <a:r>
                        <a:rPr lang="ko-KR" altLang="en-US" sz="1600" dirty="0"/>
                        <a:t>주차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11-22 ~ 11-27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안드로이드 </a:t>
                      </a:r>
                      <a:r>
                        <a:rPr lang="en-US" altLang="ko-KR" sz="1600" dirty="0"/>
                        <a:t>app</a:t>
                      </a:r>
                      <a:r>
                        <a:rPr lang="ko-KR" altLang="en-US" sz="1600" dirty="0"/>
                        <a:t>에 캐릭터 </a:t>
                      </a:r>
                      <a:r>
                        <a:rPr lang="en-US" altLang="ko-KR" sz="1600" dirty="0"/>
                        <a:t>UI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/>
                        <a:t>음성인식에 따른 로봇의 표정 출력</a:t>
                      </a:r>
                      <a:endParaRPr lang="en-US" altLang="ko-KR" sz="16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600" dirty="0"/>
                        <a:t>자율주행과 </a:t>
                      </a:r>
                      <a:r>
                        <a:rPr lang="en-US" altLang="ko-KR" sz="1600" dirty="0"/>
                        <a:t>AI </a:t>
                      </a:r>
                      <a:r>
                        <a:rPr lang="ko-KR" altLang="en-US" sz="1600" dirty="0"/>
                        <a:t>대화 관련 소스코드 </a:t>
                      </a:r>
                      <a:r>
                        <a:rPr lang="ko-KR" altLang="en-US" sz="1600" dirty="0" err="1"/>
                        <a:t>리팩토링</a:t>
                      </a:r>
                      <a:endParaRPr lang="en-US" altLang="ko-KR" sz="1600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600" dirty="0"/>
                        <a:t>RRT</a:t>
                      </a:r>
                      <a:r>
                        <a:rPr lang="ko-KR" altLang="en-US" sz="1600" dirty="0"/>
                        <a:t> 기반 </a:t>
                      </a:r>
                      <a:r>
                        <a:rPr lang="en-US" altLang="ko-KR" sz="1600" dirty="0"/>
                        <a:t>Tracking</a:t>
                      </a:r>
                      <a:r>
                        <a:rPr lang="ko-KR" altLang="en-US" sz="1600" dirty="0"/>
                        <a:t>후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Object Detection</a:t>
                      </a:r>
                      <a:r>
                        <a:rPr lang="ko-KR" altLang="en-US" sz="1600" dirty="0"/>
                        <a:t> 기능과의 연결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756000"/>
                  </a:ext>
                </a:extLst>
              </a:tr>
              <a:tr h="2336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14</a:t>
                      </a:r>
                      <a:r>
                        <a:rPr lang="ko-KR" altLang="en-US" sz="1600" dirty="0"/>
                        <a:t>주차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11-29 ~ 12-04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음성 인식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RRT</a:t>
                      </a:r>
                      <a:r>
                        <a:rPr lang="ko-KR" altLang="en-US" sz="1600" dirty="0"/>
                        <a:t> 기능 </a:t>
                      </a:r>
                      <a:r>
                        <a:rPr lang="en-US" altLang="ko-KR" sz="1600" dirty="0" err="1"/>
                        <a:t>OpenBot</a:t>
                      </a:r>
                      <a:r>
                        <a:rPr lang="ko-KR" altLang="en-US" sz="1600" dirty="0"/>
                        <a:t>과 합치기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74982"/>
                  </a:ext>
                </a:extLst>
              </a:tr>
              <a:tr h="4733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15</a:t>
                      </a:r>
                      <a:r>
                        <a:rPr lang="ko-KR" altLang="en-US" sz="1600" dirty="0"/>
                        <a:t>주차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12-06 ~ 12-11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디버깅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040022"/>
                  </a:ext>
                </a:extLst>
              </a:tr>
              <a:tr h="5879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16</a:t>
                      </a:r>
                      <a:r>
                        <a:rPr lang="ko-KR" altLang="en-US" sz="1600" dirty="0"/>
                        <a:t>주차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12-13 ~ 12-18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최종 결과 발표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173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87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408" y="692353"/>
            <a:ext cx="63344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METHOD OF </a:t>
            </a:r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EVALUATION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10538F-B1DC-468D-BE76-613E78FF02BB}"/>
              </a:ext>
            </a:extLst>
          </p:cNvPr>
          <p:cNvSpPr/>
          <p:nvPr/>
        </p:nvSpPr>
        <p:spPr>
          <a:xfrm>
            <a:off x="5420605" y="459233"/>
            <a:ext cx="12589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평가방법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-1</a:t>
            </a: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Bold" panose="0202060302010102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EA26C-2571-4CDB-B9EC-542194A3B138}"/>
              </a:ext>
            </a:extLst>
          </p:cNvPr>
          <p:cNvSpPr txBox="1"/>
          <p:nvPr/>
        </p:nvSpPr>
        <p:spPr>
          <a:xfrm>
            <a:off x="5204570" y="63152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 프로젝트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2FFD8-B5B0-4C0F-8013-B78D3E9DB53D}"/>
              </a:ext>
            </a:extLst>
          </p:cNvPr>
          <p:cNvSpPr txBox="1"/>
          <p:nvPr/>
        </p:nvSpPr>
        <p:spPr>
          <a:xfrm>
            <a:off x="1379701" y="2053374"/>
            <a:ext cx="7649737" cy="3608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(1)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임의의 실내구조에서 주행 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어떤 실내 </a:t>
            </a:r>
            <a:r>
              <a:rPr lang="ko-KR" altLang="en-US" sz="1600" b="1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구조에서라도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장애물을 잘 </a:t>
            </a:r>
            <a:r>
              <a:rPr lang="ko-KR" altLang="en-US" sz="1600" b="1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피해다니면서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주행하는지 테스트</a:t>
            </a:r>
            <a:endParaRPr lang="ko-KR" altLang="en-US" sz="1600" b="1" dirty="0">
              <a:effectLst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평가기준</a:t>
            </a:r>
          </a:p>
          <a:p>
            <a:pPr lvl="1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멈춰 있는 장애물을 인식하고 피할 수 있는가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 ✅</a:t>
            </a:r>
          </a:p>
          <a:p>
            <a:pPr lvl="1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움직이는 장애물을 인식하고 피할 수 있는가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 ❌</a:t>
            </a:r>
          </a:p>
          <a:p>
            <a:pPr marL="742950" lvl="1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로봇 앞에 장애물이 갑자기 나타날 경우 잘 피해갈 수 있는가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 ✅</a:t>
            </a:r>
          </a:p>
          <a:p>
            <a:pPr lvl="1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(2)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임의의 피실험자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서로 다른 목소리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성별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나이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와 대화 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어떤 피실험자라도 음성을 인식할 수 있는지 테스트</a:t>
            </a:r>
            <a:endParaRPr lang="ko-KR" altLang="en-US" sz="1600" b="1" dirty="0">
              <a:effectLst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평가기준</a:t>
            </a:r>
          </a:p>
          <a:p>
            <a:pPr marL="742950" lvl="1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한 사람의 음성을 잘 인식할 수 있는가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 ✅</a:t>
            </a:r>
          </a:p>
          <a:p>
            <a:pPr marL="742950" lvl="1" indent="-285750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여러 사람들의 음성에도 잘 인식할 수 있는가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✅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925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408" y="692353"/>
            <a:ext cx="63344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METHOD OF </a:t>
            </a:r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EVALUATION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10538F-B1DC-468D-BE76-613E78FF02BB}"/>
              </a:ext>
            </a:extLst>
          </p:cNvPr>
          <p:cNvSpPr/>
          <p:nvPr/>
        </p:nvSpPr>
        <p:spPr>
          <a:xfrm>
            <a:off x="5420605" y="459233"/>
            <a:ext cx="12589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평가방법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-2</a:t>
            </a:r>
            <a:endParaRPr lang="ko-KR" altLang="en-US" sz="16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Bold" panose="0202060302010102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EA26C-2571-4CDB-B9EC-542194A3B138}"/>
              </a:ext>
            </a:extLst>
          </p:cNvPr>
          <p:cNvSpPr txBox="1"/>
          <p:nvPr/>
        </p:nvSpPr>
        <p:spPr>
          <a:xfrm>
            <a:off x="5204570" y="63152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 프로젝트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C2B99-64F2-4F75-A7CA-FFF119E28510}"/>
              </a:ext>
            </a:extLst>
          </p:cNvPr>
          <p:cNvSpPr txBox="1"/>
          <p:nvPr/>
        </p:nvSpPr>
        <p:spPr>
          <a:xfrm>
            <a:off x="1379701" y="1536694"/>
            <a:ext cx="7649737" cy="479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(3)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지정된 명령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이름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날씨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알람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...)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 알맞게 반응하는지 테스트</a:t>
            </a:r>
            <a:endParaRPr lang="ko-KR" altLang="en-US" sz="1600" b="1" dirty="0">
              <a:effectLst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평가기준</a:t>
            </a:r>
          </a:p>
          <a:p>
            <a:pPr lvl="1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자신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로봇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이름을 잘 인식하는가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 ✅</a:t>
            </a:r>
          </a:p>
          <a:p>
            <a:pPr lvl="1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음성을 인식하여 알맞은 날씨를 제공하는가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 ✅</a:t>
            </a:r>
          </a:p>
          <a:p>
            <a:pPr lvl="1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알맞은 알람이 제 시간에 잘 울리는가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 ✅</a:t>
            </a:r>
          </a:p>
          <a:p>
            <a:pPr lvl="1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(4)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임의로 설정한 </a:t>
            </a:r>
            <a:r>
              <a:rPr lang="ko-KR" altLang="en-US" sz="1600" b="1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챌린지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과제에서 제대로 동작하는지 테스트</a:t>
            </a:r>
            <a:endParaRPr lang="ko-KR" altLang="en-US" sz="1600" b="1" dirty="0">
              <a:effectLst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평가기준 </a:t>
            </a:r>
          </a:p>
          <a:p>
            <a:pPr lvl="1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챌린지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종류에 맞게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챌린지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제대로 동작하는지 테스트하기 ❌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lvl="1" fontAlgn="base">
              <a:lnSpc>
                <a:spcPct val="120000"/>
              </a:lnSpc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챌린지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종류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빨간색 물건 앞에 멈추기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하트 </a:t>
            </a:r>
            <a:r>
              <a:rPr lang="ko-KR" altLang="en-US" sz="16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이모티콘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그리기 ❌ 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lvl="1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6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(5)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자율 주행 테스트</a:t>
            </a:r>
            <a:endParaRPr lang="ko-KR" altLang="en-US" sz="1600" b="1" dirty="0">
              <a:effectLst/>
            </a:endParaRPr>
          </a:p>
          <a:p>
            <a:pPr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평가기준</a:t>
            </a:r>
          </a:p>
          <a:p>
            <a:pPr lvl="1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사람과 사물을 구분해 사람을 안정적으로 쫓아갈 수 있는가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 ✅</a:t>
            </a:r>
          </a:p>
          <a:p>
            <a:pPr lvl="1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시야에서 잠깐 주인이 사라져도 계속 따라갈 수 있는가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 ❌</a:t>
            </a:r>
          </a:p>
          <a:p>
            <a:pPr lvl="1" rtl="0" fontAlgn="base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 RRT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이용한 최적화된 경로를 찾을 수 있는가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? ✅</a:t>
            </a:r>
          </a:p>
        </p:txBody>
      </p:sp>
    </p:spTree>
    <p:extLst>
      <p:ext uri="{BB962C8B-B14F-4D97-AF65-F5344CB8AC3E}">
        <p14:creationId xmlns:p14="http://schemas.microsoft.com/office/powerpoint/2010/main" val="1482562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DDF8F1-6A3E-4462-BCDD-94FD98326600}"/>
              </a:ext>
            </a:extLst>
          </p:cNvPr>
          <p:cNvSpPr txBox="1"/>
          <p:nvPr/>
        </p:nvSpPr>
        <p:spPr>
          <a:xfrm>
            <a:off x="5204570" y="63152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 프로젝트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121762-2017-4BCE-95C6-D3D8ADB3B07F}"/>
              </a:ext>
            </a:extLst>
          </p:cNvPr>
          <p:cNvSpPr txBox="1"/>
          <p:nvPr/>
        </p:nvSpPr>
        <p:spPr>
          <a:xfrm>
            <a:off x="472408" y="692353"/>
            <a:ext cx="3776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TASK</a:t>
            </a:r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ANALYSIS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330CD7-B27A-47DE-8D8F-9E8755A91B35}"/>
              </a:ext>
            </a:extLst>
          </p:cNvPr>
          <p:cNvSpPr/>
          <p:nvPr/>
        </p:nvSpPr>
        <p:spPr>
          <a:xfrm>
            <a:off x="3156377" y="459233"/>
            <a:ext cx="12589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과제분석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85825B3-B5FA-4597-BAA7-20ADAFFE37FC}"/>
              </a:ext>
            </a:extLst>
          </p:cNvPr>
          <p:cNvSpPr/>
          <p:nvPr/>
        </p:nvSpPr>
        <p:spPr>
          <a:xfrm>
            <a:off x="862756" y="1661496"/>
            <a:ext cx="1858671" cy="522515"/>
          </a:xfrm>
          <a:prstGeom prst="round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 모델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118AE88-B847-44CE-9A76-B4552F721C52}"/>
              </a:ext>
            </a:extLst>
          </p:cNvPr>
          <p:cNvSpPr/>
          <p:nvPr/>
        </p:nvSpPr>
        <p:spPr>
          <a:xfrm>
            <a:off x="850447" y="2873773"/>
            <a:ext cx="1858671" cy="522515"/>
          </a:xfrm>
          <a:prstGeom prst="round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시나리오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6CD67D6-14C9-42A0-873A-45CE0BCC0230}"/>
              </a:ext>
            </a:extLst>
          </p:cNvPr>
          <p:cNvSpPr/>
          <p:nvPr/>
        </p:nvSpPr>
        <p:spPr>
          <a:xfrm>
            <a:off x="850446" y="4086050"/>
            <a:ext cx="1858671" cy="522515"/>
          </a:xfrm>
          <a:prstGeom prst="round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맥락분석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FB8100E-0D16-4F39-8C88-0C00F8281635}"/>
              </a:ext>
            </a:extLst>
          </p:cNvPr>
          <p:cNvSpPr/>
          <p:nvPr/>
        </p:nvSpPr>
        <p:spPr>
          <a:xfrm>
            <a:off x="862756" y="5298327"/>
            <a:ext cx="1858671" cy="522515"/>
          </a:xfrm>
          <a:prstGeom prst="round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요구사항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FDEE79-8A2E-4CCB-91F8-99420BD4A30A}"/>
              </a:ext>
            </a:extLst>
          </p:cNvPr>
          <p:cNvSpPr txBox="1"/>
          <p:nvPr/>
        </p:nvSpPr>
        <p:spPr>
          <a:xfrm>
            <a:off x="3156377" y="1650999"/>
            <a:ext cx="6662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오랜 자취로 인하여 외로움을 많이 느끼는 </a:t>
            </a:r>
            <a:r>
              <a:rPr lang="en-US" altLang="ko-KR" dirty="0"/>
              <a:t>20</a:t>
            </a:r>
            <a:r>
              <a:rPr lang="ko-KR" altLang="en-US" dirty="0"/>
              <a:t>대 대학생</a:t>
            </a:r>
            <a:r>
              <a:rPr lang="en-US" altLang="ko-KR" dirty="0"/>
              <a:t>     </a:t>
            </a:r>
            <a:r>
              <a:rPr lang="ko-KR" altLang="en-US" dirty="0"/>
              <a:t>안드로이드 스마트폰을 </a:t>
            </a:r>
            <a:r>
              <a:rPr lang="ko-KR" altLang="en-US" dirty="0" err="1"/>
              <a:t>사용중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F577C4-8551-4DC8-8065-0005ADE479A1}"/>
              </a:ext>
            </a:extLst>
          </p:cNvPr>
          <p:cNvSpPr txBox="1"/>
          <p:nvPr/>
        </p:nvSpPr>
        <p:spPr>
          <a:xfrm>
            <a:off x="3156377" y="2863071"/>
            <a:ext cx="6662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강아지를 키우고 싶지만 알레르기가 있어 키우지 못하고</a:t>
            </a:r>
            <a:r>
              <a:rPr lang="en-US" altLang="ko-KR" dirty="0"/>
              <a:t> </a:t>
            </a:r>
            <a:r>
              <a:rPr lang="ko-KR" altLang="en-US" dirty="0"/>
              <a:t>유튜브에서 애견 관련 영상만 주로 보는 상황입니다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E905C4-416D-4C01-878F-4E2CB72FAD58}"/>
              </a:ext>
            </a:extLst>
          </p:cNvPr>
          <p:cNvSpPr txBox="1"/>
          <p:nvPr/>
        </p:nvSpPr>
        <p:spPr>
          <a:xfrm>
            <a:off x="3156377" y="4075143"/>
            <a:ext cx="6662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강아지를 키울 여건이 안되기 때문에 그 역할을 대체 하여 외로움을 달랠 무엇인가가 필요한 상태입니다</a:t>
            </a:r>
            <a:r>
              <a:rPr lang="en-US" altLang="ko-KR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A53392-A3C5-4C0F-B8C7-4B3458433FD7}"/>
              </a:ext>
            </a:extLst>
          </p:cNvPr>
          <p:cNvSpPr txBox="1"/>
          <p:nvPr/>
        </p:nvSpPr>
        <p:spPr>
          <a:xfrm>
            <a:off x="3156377" y="5287215"/>
            <a:ext cx="6662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곁에 소통이 가능하고 실제 강아지처럼 움직이며 따라다니는 기능이 필요한 상황입니다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856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01"/>
    </mc:Choice>
    <mc:Fallback xmlns="">
      <p:transition spd="slow" advTm="2370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DDF8F1-6A3E-4462-BCDD-94FD98326600}"/>
              </a:ext>
            </a:extLst>
          </p:cNvPr>
          <p:cNvSpPr txBox="1"/>
          <p:nvPr/>
        </p:nvSpPr>
        <p:spPr>
          <a:xfrm>
            <a:off x="5204570" y="63152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 프로젝트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C36708-FD82-436B-A0F3-99F483E77118}"/>
              </a:ext>
            </a:extLst>
          </p:cNvPr>
          <p:cNvGrpSpPr/>
          <p:nvPr/>
        </p:nvGrpSpPr>
        <p:grpSpPr>
          <a:xfrm>
            <a:off x="3390509" y="931844"/>
            <a:ext cx="5410982" cy="4772954"/>
            <a:chOff x="5673524" y="2071868"/>
            <a:chExt cx="1668763" cy="1471994"/>
          </a:xfrm>
          <a:solidFill>
            <a:srgbClr val="1AB29D">
              <a:alpha val="10000"/>
            </a:srgbClr>
          </a:solidFill>
        </p:grpSpPr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B182822F-C170-472B-AB5A-424A7A8E154B}"/>
                </a:ext>
              </a:extLst>
            </p:cNvPr>
            <p:cNvSpPr/>
            <p:nvPr/>
          </p:nvSpPr>
          <p:spPr>
            <a:xfrm>
              <a:off x="5673524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9CA38507-6E00-45FA-96FD-3188A9BC666F}"/>
                </a:ext>
              </a:extLst>
            </p:cNvPr>
            <p:cNvSpPr/>
            <p:nvPr/>
          </p:nvSpPr>
          <p:spPr>
            <a:xfrm>
              <a:off x="5870293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C8147E-C120-3742-9E48-C834A1510C7D}"/>
              </a:ext>
            </a:extLst>
          </p:cNvPr>
          <p:cNvSpPr txBox="1"/>
          <p:nvPr/>
        </p:nvSpPr>
        <p:spPr>
          <a:xfrm>
            <a:off x="2594169" y="5897147"/>
            <a:ext cx="125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음성 인식</a:t>
            </a:r>
            <a:endParaRPr kumimoji="1" lang="ko-Kore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CADCFE-B58B-F24A-8A4F-E9CC9379A63D}"/>
              </a:ext>
            </a:extLst>
          </p:cNvPr>
          <p:cNvSpPr txBox="1"/>
          <p:nvPr/>
        </p:nvSpPr>
        <p:spPr>
          <a:xfrm>
            <a:off x="8341724" y="5704798"/>
            <a:ext cx="265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RRT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Object Tracking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0FE07-C2E6-4F95-9FAD-9F4DFB74F9B6}"/>
              </a:ext>
            </a:extLst>
          </p:cNvPr>
          <p:cNvSpPr txBox="1"/>
          <p:nvPr/>
        </p:nvSpPr>
        <p:spPr>
          <a:xfrm>
            <a:off x="472408" y="692353"/>
            <a:ext cx="5424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DESIGN</a:t>
            </a:r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PRODUCTION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DA8F339-7F71-4E30-B95B-01DCF766A204}"/>
              </a:ext>
            </a:extLst>
          </p:cNvPr>
          <p:cNvSpPr/>
          <p:nvPr/>
        </p:nvSpPr>
        <p:spPr>
          <a:xfrm>
            <a:off x="4582405" y="459233"/>
            <a:ext cx="12589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디자인설계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DAC05E-F5B3-4CB3-BD27-FD2D739EF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83" y="1428477"/>
            <a:ext cx="2464425" cy="438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93DDFA-FD98-41C6-9F01-98A8EC581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77" y="1432636"/>
            <a:ext cx="2465318" cy="43827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F41320-8FBA-4477-85B0-50A18FDDE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264" y="2044700"/>
            <a:ext cx="4921956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9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01"/>
    </mc:Choice>
    <mc:Fallback xmlns="">
      <p:transition spd="slow" advTm="2370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직선 연결선 19">
            <a:extLst>
              <a:ext uri="{FF2B5EF4-FFF2-40B4-BE49-F238E27FC236}">
                <a16:creationId xmlns:a16="http://schemas.microsoft.com/office/drawing/2014/main" id="{38366FE9-0D12-9C46-B477-F776B3916AFD}"/>
              </a:ext>
            </a:extLst>
          </p:cNvPr>
          <p:cNvCxnSpPr/>
          <p:nvPr/>
        </p:nvCxnSpPr>
        <p:spPr>
          <a:xfrm>
            <a:off x="8151134" y="1196644"/>
            <a:ext cx="0" cy="2692142"/>
          </a:xfrm>
          <a:prstGeom prst="line">
            <a:avLst/>
          </a:prstGeom>
          <a:ln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13">
            <a:extLst>
              <a:ext uri="{FF2B5EF4-FFF2-40B4-BE49-F238E27FC236}">
                <a16:creationId xmlns:a16="http://schemas.microsoft.com/office/drawing/2014/main" id="{432BBFD9-2A14-DC4F-9AF2-C6C7112AF984}"/>
              </a:ext>
            </a:extLst>
          </p:cNvPr>
          <p:cNvCxnSpPr/>
          <p:nvPr/>
        </p:nvCxnSpPr>
        <p:spPr>
          <a:xfrm>
            <a:off x="3715374" y="1133175"/>
            <a:ext cx="0" cy="2692142"/>
          </a:xfrm>
          <a:prstGeom prst="line">
            <a:avLst/>
          </a:prstGeom>
          <a:ln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04570" y="63152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 프로젝트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030" y="1310640"/>
            <a:ext cx="27911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스마또봇</a:t>
            </a:r>
            <a:endParaRPr lang="en-US" altLang="ko-KR" sz="3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32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목차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624455" y="2387858"/>
            <a:ext cx="0" cy="1513582"/>
          </a:xfrm>
          <a:prstGeom prst="line">
            <a:avLst/>
          </a:prstGeom>
          <a:ln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29394" y="4122139"/>
            <a:ext cx="1683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인공지능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물체탐지</a:t>
            </a:r>
            <a:endParaRPr lang="ko-KR" altLang="en-US" sz="14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2444" y="4412818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음성인식 </a:t>
            </a:r>
            <a:r>
              <a:rPr lang="ko-KR" altLang="en-US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프로그램</a:t>
            </a: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>
            <a:off x="3715374" y="2458083"/>
            <a:ext cx="0" cy="2692142"/>
          </a:xfrm>
          <a:prstGeom prst="line">
            <a:avLst/>
          </a:prstGeom>
          <a:ln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 rot="2700000" flipH="1">
            <a:off x="3657292" y="2387858"/>
            <a:ext cx="131404" cy="140449"/>
          </a:xfrm>
          <a:prstGeom prst="rect">
            <a:avLst/>
          </a:prstGeom>
          <a:solidFill>
            <a:schemeClr val="bg1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rot="2700000" flipH="1">
            <a:off x="3657292" y="5057035"/>
            <a:ext cx="131404" cy="140449"/>
          </a:xfrm>
          <a:prstGeom prst="rect">
            <a:avLst/>
          </a:prstGeom>
          <a:solidFill>
            <a:schemeClr val="bg1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 rot="2700000" flipH="1">
            <a:off x="3657292" y="4389740"/>
            <a:ext cx="131404" cy="140449"/>
          </a:xfrm>
          <a:prstGeom prst="rect">
            <a:avLst/>
          </a:prstGeom>
          <a:solidFill>
            <a:schemeClr val="bg1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rot="2700000" flipH="1">
            <a:off x="3657292" y="3722446"/>
            <a:ext cx="131404" cy="140449"/>
          </a:xfrm>
          <a:prstGeom prst="rect">
            <a:avLst/>
          </a:prstGeom>
          <a:solidFill>
            <a:schemeClr val="bg1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 rot="2700000" flipH="1">
            <a:off x="3657292" y="3055152"/>
            <a:ext cx="131404" cy="140449"/>
          </a:xfrm>
          <a:prstGeom prst="rect">
            <a:avLst/>
          </a:prstGeom>
          <a:solidFill>
            <a:schemeClr val="bg1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rot="5400000">
            <a:off x="847194" y="991984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3907357" y="1664475"/>
            <a:ext cx="37144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NECESSITY OF THE</a:t>
            </a:r>
            <a:r>
              <a:rPr lang="en-US" altLang="ko-KR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PROBLEM </a:t>
            </a:r>
            <a:r>
              <a:rPr lang="ko-KR" altLang="en-US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필요성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907604" y="2996234"/>
            <a:ext cx="39086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PROJECT </a:t>
            </a:r>
            <a:r>
              <a:rPr lang="en-US" altLang="ko-KR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GOALS AND OBJECTIVES </a:t>
            </a:r>
            <a:r>
              <a:rPr lang="ko-KR" altLang="en-US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907602" y="2322826"/>
            <a:ext cx="3908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STATUS OF THE</a:t>
            </a:r>
            <a:r>
              <a:rPr lang="en-US" altLang="ko-KR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PROBLEM </a:t>
            </a:r>
            <a:r>
              <a:rPr lang="ko-KR" altLang="en-US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현황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07CE55F-0498-402A-9390-489CD56B0EE9}"/>
              </a:ext>
            </a:extLst>
          </p:cNvPr>
          <p:cNvCxnSpPr>
            <a:cxnSpLocks/>
          </p:cNvCxnSpPr>
          <p:nvPr/>
        </p:nvCxnSpPr>
        <p:spPr>
          <a:xfrm>
            <a:off x="8151381" y="2461191"/>
            <a:ext cx="7619" cy="2153649"/>
          </a:xfrm>
          <a:prstGeom prst="line">
            <a:avLst/>
          </a:prstGeom>
          <a:ln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D19B8F-2BF8-4054-9041-F1D844732E7A}"/>
              </a:ext>
            </a:extLst>
          </p:cNvPr>
          <p:cNvSpPr/>
          <p:nvPr/>
        </p:nvSpPr>
        <p:spPr>
          <a:xfrm rot="2700000" flipH="1">
            <a:off x="8093299" y="2390966"/>
            <a:ext cx="131404" cy="140449"/>
          </a:xfrm>
          <a:prstGeom prst="rect">
            <a:avLst/>
          </a:prstGeom>
          <a:solidFill>
            <a:schemeClr val="bg1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F8937C-AB73-4073-85C7-39F808A4A921}"/>
              </a:ext>
            </a:extLst>
          </p:cNvPr>
          <p:cNvSpPr/>
          <p:nvPr/>
        </p:nvSpPr>
        <p:spPr>
          <a:xfrm rot="2700000" flipH="1">
            <a:off x="8093299" y="4392848"/>
            <a:ext cx="131404" cy="140449"/>
          </a:xfrm>
          <a:prstGeom prst="rect">
            <a:avLst/>
          </a:prstGeom>
          <a:solidFill>
            <a:schemeClr val="bg1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C0FFA2-402C-460E-89C3-11C5FDD4A5CA}"/>
              </a:ext>
            </a:extLst>
          </p:cNvPr>
          <p:cNvSpPr/>
          <p:nvPr/>
        </p:nvSpPr>
        <p:spPr>
          <a:xfrm rot="2700000" flipH="1">
            <a:off x="8093299" y="3725554"/>
            <a:ext cx="131404" cy="140449"/>
          </a:xfrm>
          <a:prstGeom prst="rect">
            <a:avLst/>
          </a:prstGeom>
          <a:solidFill>
            <a:schemeClr val="bg1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9484A3-0615-40BD-A5D7-7DFBCC4F7CE5}"/>
              </a:ext>
            </a:extLst>
          </p:cNvPr>
          <p:cNvSpPr/>
          <p:nvPr/>
        </p:nvSpPr>
        <p:spPr>
          <a:xfrm rot="2700000" flipH="1">
            <a:off x="8093299" y="3058260"/>
            <a:ext cx="131404" cy="140449"/>
          </a:xfrm>
          <a:prstGeom prst="rect">
            <a:avLst/>
          </a:prstGeom>
          <a:solidFill>
            <a:schemeClr val="bg1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56B8B4-7C83-46CD-B39B-06FCE44834F8}"/>
              </a:ext>
            </a:extLst>
          </p:cNvPr>
          <p:cNvSpPr/>
          <p:nvPr/>
        </p:nvSpPr>
        <p:spPr>
          <a:xfrm>
            <a:off x="8343364" y="2348913"/>
            <a:ext cx="2285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TASK </a:t>
            </a:r>
            <a:r>
              <a:rPr lang="en-US" altLang="ko-KR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ANALYSIS </a:t>
            </a:r>
            <a:r>
              <a:rPr lang="ko-KR" altLang="en-US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과제 분석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A4D1DA6-8972-40AB-AC24-45114CF3B083}"/>
              </a:ext>
            </a:extLst>
          </p:cNvPr>
          <p:cNvSpPr/>
          <p:nvPr/>
        </p:nvSpPr>
        <p:spPr>
          <a:xfrm>
            <a:off x="8343611" y="2974595"/>
            <a:ext cx="3040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DESIGN </a:t>
            </a:r>
            <a:r>
              <a:rPr lang="en-US" altLang="ko-KR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PRODUCTION </a:t>
            </a:r>
            <a:r>
              <a:rPr lang="ko-KR" altLang="en-US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디자인 설계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B1F2017-CAAE-4CE8-B428-7152511252C1}"/>
              </a:ext>
            </a:extLst>
          </p:cNvPr>
          <p:cNvSpPr/>
          <p:nvPr/>
        </p:nvSpPr>
        <p:spPr>
          <a:xfrm>
            <a:off x="8343364" y="974491"/>
            <a:ext cx="32478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STAFF &amp;</a:t>
            </a:r>
            <a:r>
              <a:rPr lang="en-US" altLang="ko-KR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SCHEDULE </a:t>
            </a:r>
            <a:r>
              <a:rPr lang="ko-KR" altLang="en-US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참여인원 및 일정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FF1F882-28CC-4AFC-B269-653C35DD0517}"/>
              </a:ext>
            </a:extLst>
          </p:cNvPr>
          <p:cNvSpPr/>
          <p:nvPr/>
        </p:nvSpPr>
        <p:spPr>
          <a:xfrm>
            <a:off x="8343611" y="3651435"/>
            <a:ext cx="3861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PROTOTYPE </a:t>
            </a:r>
            <a:r>
              <a:rPr lang="en-US" altLang="ko-KR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USAGE </a:t>
            </a:r>
            <a:r>
              <a:rPr lang="ko-KR" altLang="en-US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프로토타입 사용성테스트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32A59D-FE1F-4FA7-89D7-6FE1FAA63362}"/>
              </a:ext>
            </a:extLst>
          </p:cNvPr>
          <p:cNvSpPr/>
          <p:nvPr/>
        </p:nvSpPr>
        <p:spPr>
          <a:xfrm>
            <a:off x="8343364" y="1651331"/>
            <a:ext cx="3119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METHOD OF </a:t>
            </a:r>
            <a:r>
              <a:rPr lang="en-US" altLang="ko-KR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EVALUATION </a:t>
            </a:r>
            <a:r>
              <a:rPr lang="ko-KR" altLang="en-US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평가방법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6F1B7CB-E184-4D84-A7E8-FB6E1D3944FF}"/>
              </a:ext>
            </a:extLst>
          </p:cNvPr>
          <p:cNvSpPr/>
          <p:nvPr/>
        </p:nvSpPr>
        <p:spPr>
          <a:xfrm>
            <a:off x="3907357" y="3638781"/>
            <a:ext cx="33072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SUGGESTION </a:t>
            </a:r>
            <a:r>
              <a:rPr lang="en-US" altLang="ko-KR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CONTENTS </a:t>
            </a:r>
            <a:r>
              <a:rPr lang="ko-KR" altLang="en-US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제안 내용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EABD78D-3202-E64B-87B6-21F0FC681B9B}"/>
              </a:ext>
            </a:extLst>
          </p:cNvPr>
          <p:cNvSpPr/>
          <p:nvPr/>
        </p:nvSpPr>
        <p:spPr>
          <a:xfrm rot="2700000" flipH="1">
            <a:off x="3657292" y="1062950"/>
            <a:ext cx="131404" cy="140449"/>
          </a:xfrm>
          <a:prstGeom prst="rect">
            <a:avLst/>
          </a:prstGeom>
          <a:solidFill>
            <a:schemeClr val="bg1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16A5FCB-5986-CD40-ACBF-683A3408EED1}"/>
              </a:ext>
            </a:extLst>
          </p:cNvPr>
          <p:cNvSpPr/>
          <p:nvPr/>
        </p:nvSpPr>
        <p:spPr>
          <a:xfrm rot="2700000" flipH="1">
            <a:off x="3657292" y="1730244"/>
            <a:ext cx="131404" cy="140449"/>
          </a:xfrm>
          <a:prstGeom prst="rect">
            <a:avLst/>
          </a:prstGeom>
          <a:solidFill>
            <a:schemeClr val="bg1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88A6CA3-6580-7745-9C9B-9EAE059712E3}"/>
              </a:ext>
            </a:extLst>
          </p:cNvPr>
          <p:cNvSpPr/>
          <p:nvPr/>
        </p:nvSpPr>
        <p:spPr>
          <a:xfrm>
            <a:off x="3907604" y="979285"/>
            <a:ext cx="2531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EXECUTIVE </a:t>
            </a:r>
            <a:r>
              <a:rPr lang="en-US" altLang="ko-KR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SUMMARY </a:t>
            </a:r>
            <a:r>
              <a:rPr lang="ko-KR" altLang="en-US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요약</a:t>
            </a:r>
            <a:r>
              <a:rPr lang="en-US" altLang="ko-KR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ko-KR" altLang="en-US" sz="14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6D292F-752E-B049-AC07-7A5554F25AF1}"/>
              </a:ext>
            </a:extLst>
          </p:cNvPr>
          <p:cNvSpPr/>
          <p:nvPr/>
        </p:nvSpPr>
        <p:spPr>
          <a:xfrm rot="2700000" flipH="1">
            <a:off x="8093299" y="1052347"/>
            <a:ext cx="131404" cy="140449"/>
          </a:xfrm>
          <a:prstGeom prst="rect">
            <a:avLst/>
          </a:prstGeom>
          <a:solidFill>
            <a:schemeClr val="bg1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E61AF8-40DE-454D-9C8A-8CFAC000CBAA}"/>
              </a:ext>
            </a:extLst>
          </p:cNvPr>
          <p:cNvSpPr/>
          <p:nvPr/>
        </p:nvSpPr>
        <p:spPr>
          <a:xfrm rot="2700000" flipH="1">
            <a:off x="8093299" y="2386935"/>
            <a:ext cx="131404" cy="140449"/>
          </a:xfrm>
          <a:prstGeom prst="rect">
            <a:avLst/>
          </a:prstGeom>
          <a:solidFill>
            <a:schemeClr val="bg1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63C9B75-CDA1-724C-83C9-59CF2C078F41}"/>
              </a:ext>
            </a:extLst>
          </p:cNvPr>
          <p:cNvSpPr/>
          <p:nvPr/>
        </p:nvSpPr>
        <p:spPr>
          <a:xfrm rot="2700000" flipH="1">
            <a:off x="8093299" y="1719641"/>
            <a:ext cx="131404" cy="140449"/>
          </a:xfrm>
          <a:prstGeom prst="rect">
            <a:avLst/>
          </a:prstGeom>
          <a:solidFill>
            <a:schemeClr val="bg1"/>
          </a:solidFill>
          <a:ln w="25400">
            <a:solidFill>
              <a:srgbClr val="1AB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5E44282-9AF1-014E-8D13-6F6C000B9B50}"/>
              </a:ext>
            </a:extLst>
          </p:cNvPr>
          <p:cNvSpPr/>
          <p:nvPr/>
        </p:nvSpPr>
        <p:spPr>
          <a:xfrm>
            <a:off x="3905151" y="4309271"/>
            <a:ext cx="25340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TECHNICAL </a:t>
            </a:r>
            <a:r>
              <a:rPr lang="en-US" altLang="ko-KR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APPROACH </a:t>
            </a:r>
            <a:r>
              <a:rPr lang="ko-KR" altLang="en-US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방법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7425F5E-C2AA-D347-BCE0-A7744774693D}"/>
              </a:ext>
            </a:extLst>
          </p:cNvPr>
          <p:cNvSpPr/>
          <p:nvPr/>
        </p:nvSpPr>
        <p:spPr>
          <a:xfrm>
            <a:off x="3905151" y="4994461"/>
            <a:ext cx="2861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IMPACT AND </a:t>
            </a:r>
            <a:r>
              <a:rPr lang="en-US" altLang="ko-KR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BENEFITS </a:t>
            </a:r>
            <a:r>
              <a:rPr lang="ko-KR" altLang="en-US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기대효과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CA5A2B-B165-CF42-B349-DC531DD2E5D0}"/>
              </a:ext>
            </a:extLst>
          </p:cNvPr>
          <p:cNvSpPr/>
          <p:nvPr/>
        </p:nvSpPr>
        <p:spPr>
          <a:xfrm>
            <a:off x="8343611" y="4307063"/>
            <a:ext cx="28902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FINAL </a:t>
            </a:r>
            <a:r>
              <a:rPr lang="en-US" altLang="ko-KR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PRODUCTION </a:t>
            </a:r>
            <a:r>
              <a:rPr lang="ko-KR" altLang="en-US" sz="14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최종 결과물</a:t>
            </a:r>
          </a:p>
        </p:txBody>
      </p:sp>
    </p:spTree>
    <p:extLst>
      <p:ext uri="{BB962C8B-B14F-4D97-AF65-F5344CB8AC3E}">
        <p14:creationId xmlns:p14="http://schemas.microsoft.com/office/powerpoint/2010/main" val="2042786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DDF8F1-6A3E-4462-BCDD-94FD98326600}"/>
              </a:ext>
            </a:extLst>
          </p:cNvPr>
          <p:cNvSpPr txBox="1"/>
          <p:nvPr/>
        </p:nvSpPr>
        <p:spPr>
          <a:xfrm>
            <a:off x="5204570" y="63152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 프로젝트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C36708-FD82-436B-A0F3-99F483E77118}"/>
              </a:ext>
            </a:extLst>
          </p:cNvPr>
          <p:cNvGrpSpPr/>
          <p:nvPr/>
        </p:nvGrpSpPr>
        <p:grpSpPr>
          <a:xfrm>
            <a:off x="3390509" y="931844"/>
            <a:ext cx="5410982" cy="4772954"/>
            <a:chOff x="5673524" y="2071868"/>
            <a:chExt cx="1668763" cy="1471994"/>
          </a:xfrm>
          <a:solidFill>
            <a:srgbClr val="1AB29D">
              <a:alpha val="10000"/>
            </a:srgbClr>
          </a:solidFill>
        </p:grpSpPr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B182822F-C170-472B-AB5A-424A7A8E154B}"/>
                </a:ext>
              </a:extLst>
            </p:cNvPr>
            <p:cNvSpPr/>
            <p:nvPr/>
          </p:nvSpPr>
          <p:spPr>
            <a:xfrm>
              <a:off x="5673524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9CA38507-6E00-45FA-96FD-3188A9BC666F}"/>
                </a:ext>
              </a:extLst>
            </p:cNvPr>
            <p:cNvSpPr/>
            <p:nvPr/>
          </p:nvSpPr>
          <p:spPr>
            <a:xfrm>
              <a:off x="5870293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FA0FE07-C2E6-4F95-9FAD-9F4DFB74F9B6}"/>
              </a:ext>
            </a:extLst>
          </p:cNvPr>
          <p:cNvSpPr txBox="1"/>
          <p:nvPr/>
        </p:nvSpPr>
        <p:spPr>
          <a:xfrm>
            <a:off x="472408" y="692353"/>
            <a:ext cx="4685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PROTOTYPE</a:t>
            </a:r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USAGE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DA8F339-7F71-4E30-B95B-01DCF766A204}"/>
              </a:ext>
            </a:extLst>
          </p:cNvPr>
          <p:cNvSpPr/>
          <p:nvPr/>
        </p:nvSpPr>
        <p:spPr>
          <a:xfrm>
            <a:off x="2548539" y="407815"/>
            <a:ext cx="2700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프로토타입 사용성 테스트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BD950-49FB-42F4-B509-1E1C37CAC81E}"/>
              </a:ext>
            </a:extLst>
          </p:cNvPr>
          <p:cNvSpPr txBox="1"/>
          <p:nvPr/>
        </p:nvSpPr>
        <p:spPr>
          <a:xfrm>
            <a:off x="1128008" y="2849778"/>
            <a:ext cx="10042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oPub돋움체 Bold" panose="02020603020101020101"/>
              </a:rPr>
              <a:t>핸드폰 후면을 사용해서 직접적 조작이 불편하다</a:t>
            </a:r>
            <a:r>
              <a:rPr lang="en-US" altLang="ko-KR" sz="2000" dirty="0">
                <a:latin typeface="KoPub돋움체 Bold" panose="02020603020101020101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>
              <a:latin typeface="KoPub돋움체 Bold" panose="02020603020101020101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>
              <a:latin typeface="KoPub돋움체 Bold" panose="02020603020101020101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oPub돋움체 Bold" panose="02020603020101020101"/>
              </a:rPr>
              <a:t>음성인식을 통한 감정 표현의 방식이 제한적이다</a:t>
            </a:r>
            <a:r>
              <a:rPr lang="en-US" altLang="ko-KR" sz="2000" dirty="0">
                <a:latin typeface="KoPub돋움체 Bold" panose="02020603020101020101"/>
              </a:rPr>
              <a:t>.</a:t>
            </a:r>
          </a:p>
          <a:p>
            <a:endParaRPr lang="en-US" altLang="ko-KR" sz="2000" dirty="0">
              <a:latin typeface="KoPub돋움체 Bold" panose="02020603020101020101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>
              <a:latin typeface="KoPub돋움체 Bold" panose="02020603020101020101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KoPub돋움체 Bold" panose="02020603020101020101"/>
              </a:rPr>
              <a:t>로봇의 건전지가 빨리 닳는다</a:t>
            </a:r>
            <a:r>
              <a:rPr lang="en-US" altLang="ko-KR" sz="2000" dirty="0">
                <a:latin typeface="KoPub돋움체 Bold" panose="02020603020101020101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1DDCD5-C51A-4D47-AACC-33734F9BBFF9}"/>
              </a:ext>
            </a:extLst>
          </p:cNvPr>
          <p:cNvSpPr txBox="1"/>
          <p:nvPr/>
        </p:nvSpPr>
        <p:spPr>
          <a:xfrm>
            <a:off x="597508" y="1779863"/>
            <a:ext cx="9308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[</a:t>
            </a:r>
            <a:r>
              <a:rPr lang="ko-KR" altLang="en-US" sz="2400" b="1" dirty="0"/>
              <a:t>여러 사용자들로부터 받은 프로토 타입 사용성 관련 의견 리스트</a:t>
            </a:r>
            <a:r>
              <a:rPr lang="en-US" altLang="ko-KR" sz="2400" b="1" dirty="0"/>
              <a:t>]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7430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01"/>
    </mc:Choice>
    <mc:Fallback xmlns="">
      <p:transition spd="slow" advTm="2370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DDF8F1-6A3E-4462-BCDD-94FD98326600}"/>
              </a:ext>
            </a:extLst>
          </p:cNvPr>
          <p:cNvSpPr txBox="1"/>
          <p:nvPr/>
        </p:nvSpPr>
        <p:spPr>
          <a:xfrm>
            <a:off x="5204570" y="63152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 프로젝트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C36708-FD82-436B-A0F3-99F483E77118}"/>
              </a:ext>
            </a:extLst>
          </p:cNvPr>
          <p:cNvGrpSpPr/>
          <p:nvPr/>
        </p:nvGrpSpPr>
        <p:grpSpPr>
          <a:xfrm>
            <a:off x="3390509" y="931844"/>
            <a:ext cx="5410982" cy="4772954"/>
            <a:chOff x="5673524" y="2071868"/>
            <a:chExt cx="1668763" cy="1471994"/>
          </a:xfrm>
          <a:solidFill>
            <a:srgbClr val="1AB29D">
              <a:alpha val="10000"/>
            </a:srgbClr>
          </a:solidFill>
        </p:grpSpPr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B182822F-C170-472B-AB5A-424A7A8E154B}"/>
                </a:ext>
              </a:extLst>
            </p:cNvPr>
            <p:cNvSpPr/>
            <p:nvPr/>
          </p:nvSpPr>
          <p:spPr>
            <a:xfrm>
              <a:off x="5673524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9CA38507-6E00-45FA-96FD-3188A9BC666F}"/>
                </a:ext>
              </a:extLst>
            </p:cNvPr>
            <p:cNvSpPr/>
            <p:nvPr/>
          </p:nvSpPr>
          <p:spPr>
            <a:xfrm>
              <a:off x="5870293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FA0FE07-C2E6-4F95-9FAD-9F4DFB74F9B6}"/>
              </a:ext>
            </a:extLst>
          </p:cNvPr>
          <p:cNvSpPr txBox="1"/>
          <p:nvPr/>
        </p:nvSpPr>
        <p:spPr>
          <a:xfrm>
            <a:off x="472408" y="692353"/>
            <a:ext cx="4992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FINAL</a:t>
            </a:r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PRODUCTION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DA8F339-7F71-4E30-B95B-01DCF766A204}"/>
              </a:ext>
            </a:extLst>
          </p:cNvPr>
          <p:cNvSpPr/>
          <p:nvPr/>
        </p:nvSpPr>
        <p:spPr>
          <a:xfrm>
            <a:off x="4114346" y="473545"/>
            <a:ext cx="2700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최종 결과물</a:t>
            </a:r>
          </a:p>
        </p:txBody>
      </p:sp>
      <p:pic>
        <p:nvPicPr>
          <p:cNvPr id="2" name="KakaoTalk_20211207_114436388">
            <a:hlinkClick r:id="" action="ppaction://media"/>
            <a:extLst>
              <a:ext uri="{FF2B5EF4-FFF2-40B4-BE49-F238E27FC236}">
                <a16:creationId xmlns:a16="http://schemas.microsoft.com/office/drawing/2014/main" id="{B09B51BB-2AB1-4183-B807-EE0EF02880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8008" y="1400239"/>
            <a:ext cx="9670442" cy="543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3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01"/>
    </mc:Choice>
    <mc:Fallback xmlns="">
      <p:transition spd="slow" advTm="23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551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154592" y="1918975"/>
            <a:ext cx="1882816" cy="1660806"/>
            <a:chOff x="5673524" y="2071868"/>
            <a:chExt cx="1668763" cy="1471994"/>
          </a:xfrm>
          <a:solidFill>
            <a:schemeClr val="bg1">
              <a:lumMod val="75000"/>
              <a:alpha val="20000"/>
            </a:schemeClr>
          </a:solidFill>
        </p:grpSpPr>
        <p:sp>
          <p:nvSpPr>
            <p:cNvPr id="13" name="다이아몬드 12"/>
            <p:cNvSpPr/>
            <p:nvPr/>
          </p:nvSpPr>
          <p:spPr>
            <a:xfrm>
              <a:off x="5673524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다이아몬드 13"/>
            <p:cNvSpPr/>
            <p:nvPr/>
          </p:nvSpPr>
          <p:spPr>
            <a:xfrm>
              <a:off x="5870293" y="2071868"/>
              <a:ext cx="1471994" cy="1471994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0" y="6080289"/>
            <a:ext cx="12192000" cy="777711"/>
          </a:xfrm>
          <a:prstGeom prst="rect">
            <a:avLst/>
          </a:prstGeom>
          <a:solidFill>
            <a:srgbClr val="1A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39157" y="2395435"/>
            <a:ext cx="67136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경청해주셔서</a:t>
            </a:r>
            <a:r>
              <a:rPr lang="ko-KR" altLang="en-US" sz="4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감사합니다</a:t>
            </a:r>
            <a:r>
              <a:rPr lang="en-US" altLang="ko-KR" sz="4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44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673524" y="4019308"/>
            <a:ext cx="844952" cy="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424121D-7A8C-46C7-8BF0-AAD2A3B4C2AA}"/>
              </a:ext>
            </a:extLst>
          </p:cNvPr>
          <p:cNvSpPr txBox="1"/>
          <p:nvPr/>
        </p:nvSpPr>
        <p:spPr>
          <a:xfrm>
            <a:off x="5204570" y="63152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 프로젝트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BE58E4-5DE7-411A-89B2-85F80D892ADC}"/>
              </a:ext>
            </a:extLst>
          </p:cNvPr>
          <p:cNvSpPr txBox="1"/>
          <p:nvPr/>
        </p:nvSpPr>
        <p:spPr>
          <a:xfrm>
            <a:off x="5106756" y="4254275"/>
            <a:ext cx="1906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# TEAM</a:t>
            </a: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620</a:t>
            </a:r>
            <a:endParaRPr lang="ko-KR" altLang="en-US" sz="24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915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408" y="692353"/>
            <a:ext cx="5400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EXECUTIVE </a:t>
            </a:r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SUMMARY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065EF6-03F8-42C4-ACC8-AF1C512C31A1}"/>
              </a:ext>
            </a:extLst>
          </p:cNvPr>
          <p:cNvSpPr/>
          <p:nvPr/>
        </p:nvSpPr>
        <p:spPr>
          <a:xfrm>
            <a:off x="5137990" y="459233"/>
            <a:ext cx="1487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요약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099B5B-9188-4EA7-9C61-53D6F4293260}"/>
              </a:ext>
            </a:extLst>
          </p:cNvPr>
          <p:cNvSpPr txBox="1"/>
          <p:nvPr/>
        </p:nvSpPr>
        <p:spPr>
          <a:xfrm>
            <a:off x="5204570" y="63152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 프로젝트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890094-B0B2-4F09-B1B2-659A2312EEF9}"/>
              </a:ext>
            </a:extLst>
          </p:cNvPr>
          <p:cNvSpPr txBox="1"/>
          <p:nvPr/>
        </p:nvSpPr>
        <p:spPr>
          <a:xfrm>
            <a:off x="1128008" y="2388285"/>
            <a:ext cx="962154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RRT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알고리즘과 음성인식을 이용하여 제작된 인공지능 로봇입니다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안드로이드 스마트폰과 연결하여 조작 및 컨트롤이 가능하도록 구현하였습니다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자율주행 기능을 추가하여 역동적인 움직임과 동시에 음성인식기능을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비동기적으로 실행이 가능하도록 하였습니다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608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408" y="692353"/>
            <a:ext cx="7320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NECESSITY OF THE</a:t>
            </a:r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PROBLEM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065EF6-03F8-42C4-ACC8-AF1C512C31A1}"/>
              </a:ext>
            </a:extLst>
          </p:cNvPr>
          <p:cNvSpPr/>
          <p:nvPr/>
        </p:nvSpPr>
        <p:spPr>
          <a:xfrm>
            <a:off x="6389848" y="459233"/>
            <a:ext cx="1487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필요성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099B5B-9188-4EA7-9C61-53D6F4293260}"/>
              </a:ext>
            </a:extLst>
          </p:cNvPr>
          <p:cNvSpPr txBox="1"/>
          <p:nvPr/>
        </p:nvSpPr>
        <p:spPr>
          <a:xfrm>
            <a:off x="5204570" y="63152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 프로젝트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890094-B0B2-4F09-B1B2-659A2312EEF9}"/>
              </a:ext>
            </a:extLst>
          </p:cNvPr>
          <p:cNvSpPr txBox="1"/>
          <p:nvPr/>
        </p:nvSpPr>
        <p:spPr>
          <a:xfrm>
            <a:off x="1128008" y="2389601"/>
            <a:ext cx="10182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사용자는 음성인식을 통해 스케줄 정리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알람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날씨 등 다양한 기능을 이용할 수 있다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ko-KR" altLang="en-US" sz="2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6863A6-A88F-41E0-9C3F-3512D6163F93}"/>
              </a:ext>
            </a:extLst>
          </p:cNvPr>
          <p:cNvSpPr txBox="1"/>
          <p:nvPr/>
        </p:nvSpPr>
        <p:spPr>
          <a:xfrm>
            <a:off x="1128008" y="3505200"/>
            <a:ext cx="105144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반려 로봇으로서 외로움을 느끼는 사람들에게는 대화 벗이 되어주거나 외로움을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달래줄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 있다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ko-KR" altLang="en-US" sz="2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73EF99-E3C2-4E45-84C9-7CD79EBC76F7}"/>
              </a:ext>
            </a:extLst>
          </p:cNvPr>
          <p:cNvSpPr txBox="1"/>
          <p:nvPr/>
        </p:nvSpPr>
        <p:spPr>
          <a:xfrm>
            <a:off x="1128008" y="4831197"/>
            <a:ext cx="838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또한 다양한 분야에서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활용가능하다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(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음식 서빙 로봇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강아지로봇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등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60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408" y="692353"/>
            <a:ext cx="64761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STATUS OF THE</a:t>
            </a:r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PROBLEM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C939F7-1258-4BC7-A062-BEDB9B935206}"/>
              </a:ext>
            </a:extLst>
          </p:cNvPr>
          <p:cNvSpPr/>
          <p:nvPr/>
        </p:nvSpPr>
        <p:spPr>
          <a:xfrm>
            <a:off x="5970659" y="459233"/>
            <a:ext cx="1487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현황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40CF28-6305-443B-8C94-4888A855F7D4}"/>
              </a:ext>
            </a:extLst>
          </p:cNvPr>
          <p:cNvSpPr txBox="1"/>
          <p:nvPr/>
        </p:nvSpPr>
        <p:spPr>
          <a:xfrm>
            <a:off x="5204570" y="63152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 프로젝트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2050" name="Picture 2" descr="주인 알아보고 춤추는 가정용 로봇… 영화 &amp;#39;바이센테니얼 맨&amp;#39; 현실 성큼 : 뉴스 : 동아닷컴">
            <a:extLst>
              <a:ext uri="{FF2B5EF4-FFF2-40B4-BE49-F238E27FC236}">
                <a16:creationId xmlns:a16="http://schemas.microsoft.com/office/drawing/2014/main" id="{CB9AE15E-FBBD-C84B-A24D-9BD6CFBCA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038" y="1494183"/>
            <a:ext cx="3303118" cy="23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년 뒤엔 우리 집에도 &amp;#39;로봇 집사&amp;#39; - 조선비즈">
            <a:extLst>
              <a:ext uri="{FF2B5EF4-FFF2-40B4-BE49-F238E27FC236}">
                <a16:creationId xmlns:a16="http://schemas.microsoft.com/office/drawing/2014/main" id="{170A74C6-10F1-E54F-8EAD-62229D0F9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038" y="4125300"/>
            <a:ext cx="3437911" cy="236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아마존, 가정용 로봇 &amp;#39;아스트로&amp;#39; 공개">
            <a:extLst>
              <a:ext uri="{FF2B5EF4-FFF2-40B4-BE49-F238E27FC236}">
                <a16:creationId xmlns:a16="http://schemas.microsoft.com/office/drawing/2014/main" id="{4B799D5A-5C03-41B0-97A6-F76D22631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784" y="4298909"/>
            <a:ext cx="2992376" cy="201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D0ACE4-41D2-497E-AA41-10CE81288C4E}"/>
              </a:ext>
            </a:extLst>
          </p:cNvPr>
          <p:cNvSpPr txBox="1"/>
          <p:nvPr/>
        </p:nvSpPr>
        <p:spPr>
          <a:xfrm>
            <a:off x="7837385" y="3531813"/>
            <a:ext cx="223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한컴로보틱스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 err="1"/>
              <a:t>토키</a:t>
            </a:r>
            <a:r>
              <a:rPr kumimoji="1" lang="en-US" altLang="ko-KR" dirty="0"/>
              <a:t>”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3D2C48-A55E-48E0-96A0-98FA5958E519}"/>
              </a:ext>
            </a:extLst>
          </p:cNvPr>
          <p:cNvSpPr txBox="1"/>
          <p:nvPr/>
        </p:nvSpPr>
        <p:spPr>
          <a:xfrm>
            <a:off x="8191542" y="6394060"/>
            <a:ext cx="178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아마존 </a:t>
            </a:r>
            <a:r>
              <a:rPr kumimoji="1" lang="en-US" altLang="ko-KR" dirty="0"/>
              <a:t>“Astro”</a:t>
            </a:r>
            <a:endParaRPr kumimoji="1" lang="ko-Kore-KR" altLang="en-US" dirty="0"/>
          </a:p>
        </p:txBody>
      </p:sp>
      <p:pic>
        <p:nvPicPr>
          <p:cNvPr id="13" name="Picture 4" descr="한컴로보틱스, AI 가정용 로봇 &amp;#39;토키&amp;#39; 출시">
            <a:extLst>
              <a:ext uri="{FF2B5EF4-FFF2-40B4-BE49-F238E27FC236}">
                <a16:creationId xmlns:a16="http://schemas.microsoft.com/office/drawing/2014/main" id="{116E83B5-4571-4676-A55F-C98B16CF3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109" y="1436662"/>
            <a:ext cx="2992377" cy="199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490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408" y="692353"/>
            <a:ext cx="8238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PROJECT </a:t>
            </a:r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GOALS AND OBJECTIVES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B94F70-2552-433B-A341-E1B21E60A8F3}"/>
              </a:ext>
            </a:extLst>
          </p:cNvPr>
          <p:cNvSpPr/>
          <p:nvPr/>
        </p:nvSpPr>
        <p:spPr>
          <a:xfrm>
            <a:off x="8071167" y="490678"/>
            <a:ext cx="6399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목표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F0F81C-AF27-49A1-9DF1-1130255586C9}"/>
              </a:ext>
            </a:extLst>
          </p:cNvPr>
          <p:cNvSpPr txBox="1"/>
          <p:nvPr/>
        </p:nvSpPr>
        <p:spPr>
          <a:xfrm>
            <a:off x="5204570" y="63152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 프로젝트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5122" name="Picture 2" descr="기술 혁신 위한 국내 인공지능 기술 개발 현주소 및 발전 전망 - 인더스트리뉴스">
            <a:extLst>
              <a:ext uri="{FF2B5EF4-FFF2-40B4-BE49-F238E27FC236}">
                <a16:creationId xmlns:a16="http://schemas.microsoft.com/office/drawing/2014/main" id="{4853C200-4AF3-9544-80CC-F9BCA4446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695" y="1806222"/>
            <a:ext cx="6328610" cy="410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32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408" y="692353"/>
            <a:ext cx="8238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PROJECT </a:t>
            </a:r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GOALS AND OBJECTIVES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F0F81C-AF27-49A1-9DF1-1130255586C9}"/>
              </a:ext>
            </a:extLst>
          </p:cNvPr>
          <p:cNvSpPr txBox="1"/>
          <p:nvPr/>
        </p:nvSpPr>
        <p:spPr>
          <a:xfrm>
            <a:off x="5204570" y="63152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 프로젝트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098" name="Picture 2" descr="Computer Vision Object Detection: challenges faced">
            <a:extLst>
              <a:ext uri="{FF2B5EF4-FFF2-40B4-BE49-F238E27FC236}">
                <a16:creationId xmlns:a16="http://schemas.microsoft.com/office/drawing/2014/main" id="{D00FF014-BD15-CF4E-8EC9-103D903AC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126" y="1878552"/>
            <a:ext cx="9047747" cy="395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AA7F318-4C2D-004B-A887-B9C5816A255D}"/>
              </a:ext>
            </a:extLst>
          </p:cNvPr>
          <p:cNvSpPr/>
          <p:nvPr/>
        </p:nvSpPr>
        <p:spPr>
          <a:xfrm>
            <a:off x="8071167" y="490678"/>
            <a:ext cx="6399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3996235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408" y="692353"/>
            <a:ext cx="8238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PROJECT </a:t>
            </a:r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GOALS AND OBJECTIVES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F0F81C-AF27-49A1-9DF1-1130255586C9}"/>
              </a:ext>
            </a:extLst>
          </p:cNvPr>
          <p:cNvSpPr txBox="1"/>
          <p:nvPr/>
        </p:nvSpPr>
        <p:spPr>
          <a:xfrm>
            <a:off x="5204570" y="63152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 프로젝트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146" name="Picture 2" descr="Rapidly exploring Random Tree (RRT)">
            <a:extLst>
              <a:ext uri="{FF2B5EF4-FFF2-40B4-BE49-F238E27FC236}">
                <a16:creationId xmlns:a16="http://schemas.microsoft.com/office/drawing/2014/main" id="{3EEB46EB-D2D0-AF45-AC44-3E593A30D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1905000"/>
            <a:ext cx="4064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4BA05D-16FF-EA4D-957E-D2E95F02F999}"/>
              </a:ext>
            </a:extLst>
          </p:cNvPr>
          <p:cNvSpPr txBox="1"/>
          <p:nvPr/>
        </p:nvSpPr>
        <p:spPr>
          <a:xfrm>
            <a:off x="5287733" y="5264795"/>
            <a:ext cx="161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RRT </a:t>
            </a:r>
            <a:r>
              <a:rPr kumimoji="1" lang="ko-KR" altLang="en-US" dirty="0"/>
              <a:t>알고리즘</a:t>
            </a:r>
            <a:endParaRPr kumimoji="1"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76DC30-D816-EA45-837F-5F33920C590B}"/>
              </a:ext>
            </a:extLst>
          </p:cNvPr>
          <p:cNvSpPr/>
          <p:nvPr/>
        </p:nvSpPr>
        <p:spPr>
          <a:xfrm>
            <a:off x="8071167" y="490678"/>
            <a:ext cx="6399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2957394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408" y="692353"/>
            <a:ext cx="8238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PROJECT </a:t>
            </a:r>
            <a:r>
              <a:rPr lang="en-US" altLang="ko-KR" sz="4000" dirty="0">
                <a:ln>
                  <a:solidFill>
                    <a:srgbClr val="1AB29D">
                      <a:alpha val="30000"/>
                    </a:srgbClr>
                  </a:solidFill>
                </a:ln>
                <a:solidFill>
                  <a:srgbClr val="1AB29D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GOALS AND OBJECTIVES</a:t>
            </a:r>
            <a:endParaRPr lang="ko-KR" altLang="en-US" sz="4000" dirty="0">
              <a:ln>
                <a:solidFill>
                  <a:srgbClr val="1AB29D">
                    <a:alpha val="30000"/>
                  </a:srgbClr>
                </a:solidFill>
              </a:ln>
              <a:solidFill>
                <a:srgbClr val="1AB29D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5400000">
            <a:off x="862758" y="394705"/>
            <a:ext cx="0" cy="530500"/>
          </a:xfrm>
          <a:prstGeom prst="line">
            <a:avLst/>
          </a:prstGeom>
          <a:ln w="25400">
            <a:solidFill>
              <a:srgbClr val="1AB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F0F81C-AF27-49A1-9DF1-1130255586C9}"/>
              </a:ext>
            </a:extLst>
          </p:cNvPr>
          <p:cNvSpPr txBox="1"/>
          <p:nvPr/>
        </p:nvSpPr>
        <p:spPr>
          <a:xfrm>
            <a:off x="5204570" y="631525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산학협력 프로젝트</a:t>
            </a:r>
            <a:r>
              <a:rPr lang="en-US" altLang="ko-KR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172" name="Picture 4" descr="음성인식 기반 인공지능 기술, 차량 도입 가속화">
            <a:extLst>
              <a:ext uri="{FF2B5EF4-FFF2-40B4-BE49-F238E27FC236}">
                <a16:creationId xmlns:a16="http://schemas.microsoft.com/office/drawing/2014/main" id="{838A1598-22C1-AE4F-BA22-69A812E38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277" y="1816475"/>
            <a:ext cx="6869446" cy="408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535D5A0-5CB2-B84A-B621-3148D8860B39}"/>
              </a:ext>
            </a:extLst>
          </p:cNvPr>
          <p:cNvSpPr/>
          <p:nvPr/>
        </p:nvSpPr>
        <p:spPr>
          <a:xfrm>
            <a:off x="8071167" y="490678"/>
            <a:ext cx="6399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Bold" panose="02020603020101020101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3604054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1637</Words>
  <Application>Microsoft Office PowerPoint</Application>
  <PresentationFormat>와이드스크린</PresentationFormat>
  <Paragraphs>298</Paragraphs>
  <Slides>22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KoPub돋움체 Bold</vt:lpstr>
      <vt:lpstr>KoPub돋움체 Light</vt:lpstr>
      <vt:lpstr>KoPub돋움체 Medium</vt:lpstr>
      <vt:lpstr>Malgun Gothic</vt:lpstr>
      <vt:lpstr>Malgun Gothic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김 보규</cp:lastModifiedBy>
  <cp:revision>135</cp:revision>
  <dcterms:created xsi:type="dcterms:W3CDTF">2017-01-14T23:40:12Z</dcterms:created>
  <dcterms:modified xsi:type="dcterms:W3CDTF">2021-12-11T09:37:35Z</dcterms:modified>
</cp:coreProperties>
</file>